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560" r:id="rId2"/>
    <p:sldId id="579" r:id="rId3"/>
    <p:sldId id="620" r:id="rId4"/>
    <p:sldId id="611" r:id="rId5"/>
    <p:sldId id="610" r:id="rId6"/>
    <p:sldId id="582" r:id="rId7"/>
    <p:sldId id="593" r:id="rId8"/>
    <p:sldId id="592" r:id="rId9"/>
    <p:sldId id="606" r:id="rId10"/>
    <p:sldId id="605" r:id="rId11"/>
    <p:sldId id="574" r:id="rId12"/>
    <p:sldId id="599" r:id="rId13"/>
    <p:sldId id="589" r:id="rId14"/>
    <p:sldId id="613" r:id="rId15"/>
    <p:sldId id="590" r:id="rId16"/>
    <p:sldId id="622" r:id="rId17"/>
    <p:sldId id="562" r:id="rId18"/>
    <p:sldId id="515" r:id="rId19"/>
    <p:sldId id="584" r:id="rId20"/>
    <p:sldId id="585" r:id="rId21"/>
    <p:sldId id="572" r:id="rId22"/>
    <p:sldId id="573" r:id="rId23"/>
    <p:sldId id="591" r:id="rId24"/>
  </p:sldIdLst>
  <p:sldSz cx="9144000" cy="6858000" type="screen4x3"/>
  <p:notesSz cx="6669088" cy="9753600"/>
  <p:defaultTextStyle>
    <a:defPPr>
      <a:defRPr lang="en-US"/>
    </a:defPPr>
    <a:lvl1pPr algn="ctr" rtl="0" fontAlgn="base">
      <a:spcBef>
        <a:spcPct val="0"/>
      </a:spcBef>
      <a:spcAft>
        <a:spcPct val="0"/>
      </a:spcAft>
      <a:defRPr kern="1200">
        <a:solidFill>
          <a:schemeClr val="tx1"/>
        </a:solidFill>
        <a:latin typeface="Arial" charset="0"/>
        <a:ea typeface="ＭＳ Ｐゴシック" pitchFamily="34" charset="-128"/>
        <a:cs typeface="Times New Roman" pitchFamily="18" charset="0"/>
      </a:defRPr>
    </a:lvl1pPr>
    <a:lvl2pPr marL="457200" algn="ctr" rtl="0" fontAlgn="base">
      <a:spcBef>
        <a:spcPct val="0"/>
      </a:spcBef>
      <a:spcAft>
        <a:spcPct val="0"/>
      </a:spcAft>
      <a:defRPr kern="1200">
        <a:solidFill>
          <a:schemeClr val="tx1"/>
        </a:solidFill>
        <a:latin typeface="Arial" charset="0"/>
        <a:ea typeface="ＭＳ Ｐゴシック" pitchFamily="34" charset="-128"/>
        <a:cs typeface="Times New Roman" pitchFamily="18" charset="0"/>
      </a:defRPr>
    </a:lvl2pPr>
    <a:lvl3pPr marL="914400" algn="ctr" rtl="0" fontAlgn="base">
      <a:spcBef>
        <a:spcPct val="0"/>
      </a:spcBef>
      <a:spcAft>
        <a:spcPct val="0"/>
      </a:spcAft>
      <a:defRPr kern="1200">
        <a:solidFill>
          <a:schemeClr val="tx1"/>
        </a:solidFill>
        <a:latin typeface="Arial" charset="0"/>
        <a:ea typeface="ＭＳ Ｐゴシック" pitchFamily="34" charset="-128"/>
        <a:cs typeface="Times New Roman" pitchFamily="18" charset="0"/>
      </a:defRPr>
    </a:lvl3pPr>
    <a:lvl4pPr marL="1371600" algn="ctr" rtl="0" fontAlgn="base">
      <a:spcBef>
        <a:spcPct val="0"/>
      </a:spcBef>
      <a:spcAft>
        <a:spcPct val="0"/>
      </a:spcAft>
      <a:defRPr kern="1200">
        <a:solidFill>
          <a:schemeClr val="tx1"/>
        </a:solidFill>
        <a:latin typeface="Arial" charset="0"/>
        <a:ea typeface="ＭＳ Ｐゴシック" pitchFamily="34" charset="-128"/>
        <a:cs typeface="Times New Roman" pitchFamily="18" charset="0"/>
      </a:defRPr>
    </a:lvl4pPr>
    <a:lvl5pPr marL="1828800" algn="ctr" rtl="0" fontAlgn="base">
      <a:spcBef>
        <a:spcPct val="0"/>
      </a:spcBef>
      <a:spcAft>
        <a:spcPct val="0"/>
      </a:spcAft>
      <a:defRPr kern="1200">
        <a:solidFill>
          <a:schemeClr val="tx1"/>
        </a:solidFill>
        <a:latin typeface="Arial" charset="0"/>
        <a:ea typeface="ＭＳ Ｐゴシック" pitchFamily="34" charset="-128"/>
        <a:cs typeface="Times New Roman" pitchFamily="18" charset="0"/>
      </a:defRPr>
    </a:lvl5pPr>
    <a:lvl6pPr marL="2286000" algn="l" defTabSz="914400" rtl="0" eaLnBrk="1" latinLnBrk="0" hangingPunct="1">
      <a:defRPr kern="1200">
        <a:solidFill>
          <a:schemeClr val="tx1"/>
        </a:solidFill>
        <a:latin typeface="Arial" charset="0"/>
        <a:ea typeface="ＭＳ Ｐゴシック" pitchFamily="34" charset="-128"/>
        <a:cs typeface="Times New Roman" pitchFamily="18" charset="0"/>
      </a:defRPr>
    </a:lvl6pPr>
    <a:lvl7pPr marL="2743200" algn="l" defTabSz="914400" rtl="0" eaLnBrk="1" latinLnBrk="0" hangingPunct="1">
      <a:defRPr kern="1200">
        <a:solidFill>
          <a:schemeClr val="tx1"/>
        </a:solidFill>
        <a:latin typeface="Arial" charset="0"/>
        <a:ea typeface="ＭＳ Ｐゴシック" pitchFamily="34" charset="-128"/>
        <a:cs typeface="Times New Roman" pitchFamily="18" charset="0"/>
      </a:defRPr>
    </a:lvl7pPr>
    <a:lvl8pPr marL="3200400" algn="l" defTabSz="914400" rtl="0" eaLnBrk="1" latinLnBrk="0" hangingPunct="1">
      <a:defRPr kern="1200">
        <a:solidFill>
          <a:schemeClr val="tx1"/>
        </a:solidFill>
        <a:latin typeface="Arial" charset="0"/>
        <a:ea typeface="ＭＳ Ｐゴシック" pitchFamily="34" charset="-128"/>
        <a:cs typeface="Times New Roman" pitchFamily="18" charset="0"/>
      </a:defRPr>
    </a:lvl8pPr>
    <a:lvl9pPr marL="3657600" algn="l" defTabSz="914400" rtl="0" eaLnBrk="1" latinLnBrk="0" hangingPunct="1">
      <a:defRPr kern="1200">
        <a:solidFill>
          <a:schemeClr val="tx1"/>
        </a:solidFill>
        <a:latin typeface="Arial" charset="0"/>
        <a:ea typeface="ＭＳ Ｐゴシック" pitchFamily="34" charset="-128"/>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1D00"/>
    <a:srgbClr val="213446"/>
    <a:srgbClr val="0000FF"/>
    <a:srgbClr val="DEDB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93" autoAdjust="0"/>
    <p:restoredTop sz="58824" autoAdjust="0"/>
  </p:normalViewPr>
  <p:slideViewPr>
    <p:cSldViewPr>
      <p:cViewPr>
        <p:scale>
          <a:sx n="50" d="100"/>
          <a:sy n="50" d="100"/>
        </p:scale>
        <p:origin x="-147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16"/>
    </p:cViewPr>
  </p:sorterViewPr>
  <p:notesViewPr>
    <p:cSldViewPr>
      <p:cViewPr>
        <p:scale>
          <a:sx n="66" d="100"/>
          <a:sy n="66" d="100"/>
        </p:scale>
        <p:origin x="-2382" y="444"/>
      </p:cViewPr>
      <p:guideLst>
        <p:guide orient="horz" pos="3072"/>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889250" cy="487363"/>
          </a:xfrm>
          <a:prstGeom prst="rect">
            <a:avLst/>
          </a:prstGeom>
          <a:noFill/>
          <a:ln w="9525">
            <a:noFill/>
            <a:miter lim="800000"/>
            <a:headEnd/>
            <a:tailEnd/>
          </a:ln>
          <a:effectLst/>
        </p:spPr>
        <p:txBody>
          <a:bodyPr vert="horz" wrap="square" lIns="89364" tIns="44682" rIns="89364" bIns="44682" numCol="1" anchor="t" anchorCtr="0" compatLnSpc="1">
            <a:prstTxWarp prst="textNoShape">
              <a:avLst/>
            </a:prstTxWarp>
          </a:bodyPr>
          <a:lstStyle>
            <a:lvl1pPr algn="l" eaLnBrk="0" hangingPunct="0">
              <a:defRPr sz="1200">
                <a:cs typeface="Times New Roman" pitchFamily="18" charset="0"/>
              </a:defRPr>
            </a:lvl1pPr>
          </a:lstStyle>
          <a:p>
            <a:pPr>
              <a:defRPr/>
            </a:pPr>
            <a:endParaRPr lang="en-US"/>
          </a:p>
        </p:txBody>
      </p:sp>
      <p:sp>
        <p:nvSpPr>
          <p:cNvPr id="59395" name="Rectangle 3"/>
          <p:cNvSpPr>
            <a:spLocks noGrp="1" noChangeArrowheads="1"/>
          </p:cNvSpPr>
          <p:nvPr>
            <p:ph type="dt" sz="quarter" idx="1"/>
          </p:nvPr>
        </p:nvSpPr>
        <p:spPr bwMode="auto">
          <a:xfrm>
            <a:off x="3778250" y="0"/>
            <a:ext cx="2889250" cy="487363"/>
          </a:xfrm>
          <a:prstGeom prst="rect">
            <a:avLst/>
          </a:prstGeom>
          <a:noFill/>
          <a:ln w="9525">
            <a:noFill/>
            <a:miter lim="800000"/>
            <a:headEnd/>
            <a:tailEnd/>
          </a:ln>
          <a:effectLst/>
        </p:spPr>
        <p:txBody>
          <a:bodyPr vert="horz" wrap="square" lIns="89364" tIns="44682" rIns="89364" bIns="44682" numCol="1" anchor="t" anchorCtr="0" compatLnSpc="1">
            <a:prstTxWarp prst="textNoShape">
              <a:avLst/>
            </a:prstTxWarp>
          </a:bodyPr>
          <a:lstStyle>
            <a:lvl1pPr algn="r" eaLnBrk="0" hangingPunct="0">
              <a:defRPr sz="1200">
                <a:cs typeface="Times New Roman" pitchFamily="18" charset="0"/>
              </a:defRPr>
            </a:lvl1pPr>
          </a:lstStyle>
          <a:p>
            <a:pPr>
              <a:defRPr/>
            </a:pPr>
            <a:endParaRPr lang="en-US"/>
          </a:p>
        </p:txBody>
      </p:sp>
      <p:sp>
        <p:nvSpPr>
          <p:cNvPr id="59396" name="Rectangle 4"/>
          <p:cNvSpPr>
            <a:spLocks noGrp="1" noChangeArrowheads="1"/>
          </p:cNvSpPr>
          <p:nvPr>
            <p:ph type="ftr" sz="quarter" idx="2"/>
          </p:nvPr>
        </p:nvSpPr>
        <p:spPr bwMode="auto">
          <a:xfrm>
            <a:off x="0" y="9264650"/>
            <a:ext cx="2889250" cy="487363"/>
          </a:xfrm>
          <a:prstGeom prst="rect">
            <a:avLst/>
          </a:prstGeom>
          <a:noFill/>
          <a:ln w="9525">
            <a:noFill/>
            <a:miter lim="800000"/>
            <a:headEnd/>
            <a:tailEnd/>
          </a:ln>
          <a:effectLst/>
        </p:spPr>
        <p:txBody>
          <a:bodyPr vert="horz" wrap="square" lIns="89364" tIns="44682" rIns="89364" bIns="44682" numCol="1" anchor="b" anchorCtr="0" compatLnSpc="1">
            <a:prstTxWarp prst="textNoShape">
              <a:avLst/>
            </a:prstTxWarp>
          </a:bodyPr>
          <a:lstStyle>
            <a:lvl1pPr algn="l" eaLnBrk="0" hangingPunct="0">
              <a:defRPr sz="1200">
                <a:cs typeface="Times New Roman" pitchFamily="18" charset="0"/>
              </a:defRPr>
            </a:lvl1pPr>
          </a:lstStyle>
          <a:p>
            <a:pPr>
              <a:defRPr/>
            </a:pPr>
            <a:r>
              <a:rPr lang="en-US"/>
              <a:t>Prepared by Nikki Clelland</a:t>
            </a:r>
          </a:p>
        </p:txBody>
      </p:sp>
      <p:sp>
        <p:nvSpPr>
          <p:cNvPr id="59397" name="Rectangle 5"/>
          <p:cNvSpPr>
            <a:spLocks noGrp="1" noChangeArrowheads="1"/>
          </p:cNvSpPr>
          <p:nvPr>
            <p:ph type="sldNum" sz="quarter" idx="3"/>
          </p:nvPr>
        </p:nvSpPr>
        <p:spPr bwMode="auto">
          <a:xfrm>
            <a:off x="3778250" y="9264650"/>
            <a:ext cx="2889250" cy="487363"/>
          </a:xfrm>
          <a:prstGeom prst="rect">
            <a:avLst/>
          </a:prstGeom>
          <a:noFill/>
          <a:ln w="9525">
            <a:noFill/>
            <a:miter lim="800000"/>
            <a:headEnd/>
            <a:tailEnd/>
          </a:ln>
          <a:effectLst/>
        </p:spPr>
        <p:txBody>
          <a:bodyPr vert="horz" wrap="square" lIns="89364" tIns="44682" rIns="89364" bIns="44682" numCol="1" anchor="b" anchorCtr="0" compatLnSpc="1">
            <a:prstTxWarp prst="textNoShape">
              <a:avLst/>
            </a:prstTxWarp>
          </a:bodyPr>
          <a:lstStyle>
            <a:lvl1pPr algn="r" eaLnBrk="0" hangingPunct="0">
              <a:defRPr sz="1200">
                <a:cs typeface="Times New Roman" pitchFamily="18" charset="0"/>
              </a:defRPr>
            </a:lvl1pPr>
          </a:lstStyle>
          <a:p>
            <a:pPr>
              <a:defRPr/>
            </a:pPr>
            <a:fld id="{BFC9C122-7247-498F-980B-F6C024D8D56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89250" cy="487363"/>
          </a:xfrm>
          <a:prstGeom prst="rect">
            <a:avLst/>
          </a:prstGeom>
          <a:noFill/>
          <a:ln w="9525">
            <a:noFill/>
            <a:miter lim="800000"/>
            <a:headEnd/>
            <a:tailEnd/>
          </a:ln>
        </p:spPr>
        <p:txBody>
          <a:bodyPr vert="horz" wrap="square" lIns="89364" tIns="44682" rIns="89364" bIns="44682" numCol="1" anchor="t" anchorCtr="0" compatLnSpc="1">
            <a:prstTxWarp prst="textNoShape">
              <a:avLst/>
            </a:prstTxWarp>
          </a:bodyPr>
          <a:lstStyle>
            <a:lvl1pPr algn="l" eaLnBrk="0" hangingPunct="0">
              <a:defRPr sz="1200">
                <a:cs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779838" y="0"/>
            <a:ext cx="2889250" cy="487363"/>
          </a:xfrm>
          <a:prstGeom prst="rect">
            <a:avLst/>
          </a:prstGeom>
          <a:noFill/>
          <a:ln w="9525">
            <a:noFill/>
            <a:miter lim="800000"/>
            <a:headEnd/>
            <a:tailEnd/>
          </a:ln>
        </p:spPr>
        <p:txBody>
          <a:bodyPr vert="horz" wrap="square" lIns="89364" tIns="44682" rIns="89364" bIns="44682" numCol="1" anchor="t" anchorCtr="0" compatLnSpc="1">
            <a:prstTxWarp prst="textNoShape">
              <a:avLst/>
            </a:prstTxWarp>
          </a:bodyPr>
          <a:lstStyle>
            <a:lvl1pPr algn="r" eaLnBrk="0" hangingPunct="0">
              <a:defRPr sz="1200">
                <a:cs typeface="Times New Roman" pitchFamily="18" charset="0"/>
              </a:defRPr>
            </a:lvl1pPr>
          </a:lstStyle>
          <a:p>
            <a:pPr>
              <a:defRPr/>
            </a:pPr>
            <a:endParaRPr lang="en-US"/>
          </a:p>
        </p:txBody>
      </p:sp>
      <p:sp>
        <p:nvSpPr>
          <p:cNvPr id="14340" name="Rectangle 4"/>
          <p:cNvSpPr>
            <a:spLocks noChangeArrowheads="1" noTextEdit="1"/>
          </p:cNvSpPr>
          <p:nvPr>
            <p:ph type="sldImg" idx="2"/>
          </p:nvPr>
        </p:nvSpPr>
        <p:spPr bwMode="auto">
          <a:xfrm>
            <a:off x="1311275" y="463550"/>
            <a:ext cx="4032250" cy="302418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207963" y="3616325"/>
            <a:ext cx="6113462" cy="5673725"/>
          </a:xfrm>
          <a:prstGeom prst="rect">
            <a:avLst/>
          </a:prstGeom>
          <a:noFill/>
          <a:ln w="9525">
            <a:noFill/>
            <a:miter lim="800000"/>
            <a:headEnd/>
            <a:tailEnd/>
          </a:ln>
        </p:spPr>
        <p:txBody>
          <a:bodyPr vert="horz" wrap="square" lIns="89364" tIns="44682" rIns="89364" bIns="44682"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150" name="Rectangle 6"/>
          <p:cNvSpPr>
            <a:spLocks noGrp="1" noChangeArrowheads="1"/>
          </p:cNvSpPr>
          <p:nvPr>
            <p:ph type="ftr" sz="quarter" idx="4"/>
          </p:nvPr>
        </p:nvSpPr>
        <p:spPr bwMode="auto">
          <a:xfrm>
            <a:off x="0" y="9266238"/>
            <a:ext cx="2889250" cy="487362"/>
          </a:xfrm>
          <a:prstGeom prst="rect">
            <a:avLst/>
          </a:prstGeom>
          <a:noFill/>
          <a:ln w="9525">
            <a:noFill/>
            <a:miter lim="800000"/>
            <a:headEnd/>
            <a:tailEnd/>
          </a:ln>
        </p:spPr>
        <p:txBody>
          <a:bodyPr vert="horz" wrap="square" lIns="89364" tIns="44682" rIns="89364" bIns="44682" numCol="1" anchor="b" anchorCtr="0" compatLnSpc="1">
            <a:prstTxWarp prst="textNoShape">
              <a:avLst/>
            </a:prstTxWarp>
          </a:bodyPr>
          <a:lstStyle>
            <a:lvl1pPr algn="l" eaLnBrk="0" hangingPunct="0">
              <a:defRPr sz="1200">
                <a:cs typeface="Times New Roman" pitchFamily="18" charset="0"/>
              </a:defRPr>
            </a:lvl1pPr>
          </a:lstStyle>
          <a:p>
            <a:pPr>
              <a:defRPr/>
            </a:pPr>
            <a:r>
              <a:rPr lang="en-US"/>
              <a:t>Prepared by Nikki Clelland</a:t>
            </a:r>
          </a:p>
        </p:txBody>
      </p:sp>
      <p:sp>
        <p:nvSpPr>
          <p:cNvPr id="6151" name="Rectangle 7"/>
          <p:cNvSpPr>
            <a:spLocks noGrp="1" noChangeArrowheads="1"/>
          </p:cNvSpPr>
          <p:nvPr>
            <p:ph type="sldNum" sz="quarter" idx="5"/>
          </p:nvPr>
        </p:nvSpPr>
        <p:spPr bwMode="auto">
          <a:xfrm>
            <a:off x="3779838" y="9266238"/>
            <a:ext cx="2889250" cy="487362"/>
          </a:xfrm>
          <a:prstGeom prst="rect">
            <a:avLst/>
          </a:prstGeom>
          <a:noFill/>
          <a:ln w="9525">
            <a:noFill/>
            <a:miter lim="800000"/>
            <a:headEnd/>
            <a:tailEnd/>
          </a:ln>
        </p:spPr>
        <p:txBody>
          <a:bodyPr vert="horz" wrap="square" lIns="89364" tIns="44682" rIns="89364" bIns="44682" numCol="1" anchor="b" anchorCtr="0" compatLnSpc="1">
            <a:prstTxWarp prst="textNoShape">
              <a:avLst/>
            </a:prstTxWarp>
          </a:bodyPr>
          <a:lstStyle>
            <a:lvl1pPr algn="r" eaLnBrk="0" hangingPunct="0">
              <a:defRPr sz="1200">
                <a:cs typeface="Times New Roman" pitchFamily="18" charset="0"/>
              </a:defRPr>
            </a:lvl1pPr>
          </a:lstStyle>
          <a:p>
            <a:pPr>
              <a:defRPr/>
            </a:pPr>
            <a:fld id="{402D16B7-E0EF-4441-91FD-447A83A7645D}"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ftr" sz="quarter" idx="4"/>
          </p:nvPr>
        </p:nvSpPr>
        <p:spPr>
          <a:noFill/>
        </p:spPr>
        <p:txBody>
          <a:bodyPr/>
          <a:lstStyle/>
          <a:p>
            <a:r>
              <a:rPr lang="en-US" smtClean="0"/>
              <a:t>Prepared by Nikki Clelland</a:t>
            </a:r>
          </a:p>
        </p:txBody>
      </p:sp>
      <p:sp>
        <p:nvSpPr>
          <p:cNvPr id="15363" name="Rectangle 2"/>
          <p:cNvSpPr>
            <a:spLocks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r>
              <a:rPr lang="en-AU" dirty="0" smtClean="0"/>
              <a:t>Hello, and thankyou for taking the time to hear my presentation today. </a:t>
            </a:r>
            <a:r>
              <a:rPr lang="en-AU" sz="1200" kern="1200" dirty="0" smtClean="0">
                <a:solidFill>
                  <a:schemeClr val="tx1"/>
                </a:solidFill>
                <a:latin typeface="Arial" charset="0"/>
                <a:ea typeface="ＭＳ Ｐゴシック" pitchFamily="34" charset="-128"/>
                <a:cs typeface="+mn-cs"/>
              </a:rPr>
              <a:t>I would like to take this opportunity to acknowledge the Traditional Owners of the land on which we meet and to pay my respects to Aboriginal Elders both past and present. </a:t>
            </a:r>
          </a:p>
          <a:p>
            <a:r>
              <a:rPr lang="en-AU" sz="1200" kern="1200" dirty="0" smtClean="0">
                <a:solidFill>
                  <a:schemeClr val="tx1"/>
                </a:solidFill>
                <a:latin typeface="Arial" charset="0"/>
                <a:ea typeface="ＭＳ Ｐゴシック" pitchFamily="34" charset="-128"/>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latin typeface="Arial" charset="0"/>
                <a:ea typeface="ＭＳ Ｐゴシック" pitchFamily="34" charset="-128"/>
                <a:cs typeface="+mn-cs"/>
              </a:rPr>
              <a:t>I would like to recognise the valuable input and guidance of my co-authors, Lynette </a:t>
            </a:r>
            <a:r>
              <a:rPr lang="en-AU" sz="1200" kern="1200" dirty="0" err="1" smtClean="0">
                <a:solidFill>
                  <a:schemeClr val="tx1"/>
                </a:solidFill>
                <a:latin typeface="Arial" charset="0"/>
                <a:ea typeface="ＭＳ Ｐゴシック" pitchFamily="34" charset="-128"/>
                <a:cs typeface="+mn-cs"/>
              </a:rPr>
              <a:t>O’Donoghue</a:t>
            </a:r>
            <a:r>
              <a:rPr lang="en-AU" sz="1200" kern="1200" dirty="0" smtClean="0">
                <a:solidFill>
                  <a:schemeClr val="tx1"/>
                </a:solidFill>
                <a:latin typeface="Arial" charset="0"/>
                <a:ea typeface="ＭＳ Ｐゴシック" pitchFamily="34" charset="-128"/>
                <a:cs typeface="+mn-cs"/>
              </a:rPr>
              <a:t>, Ross Bailie and Vivian Lin who cannot be here with us today</a:t>
            </a:r>
            <a:endParaRPr lang="en-AU"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As </a:t>
            </a:r>
            <a:r>
              <a:rPr lang="en-AU" dirty="0" err="1" smtClean="0"/>
              <a:t>xxxx</a:t>
            </a:r>
            <a:r>
              <a:rPr lang="en-AU" dirty="0" smtClean="0"/>
              <a:t>, mentioned, I’m a researcher at </a:t>
            </a:r>
            <a:r>
              <a:rPr lang="en-AU" baseline="0" dirty="0" smtClean="0"/>
              <a:t>Menzies School of Health Research and I’m based in Brisbane. I wouldn’t say that I am an ‘evaluator’ but I have some skills that I believe are synonymous with aspects of evaluation practice. My talk today is based on much of the work I have done during my PhD candidature</a:t>
            </a:r>
            <a:r>
              <a:rPr lang="en-AU" sz="1200" kern="1200" dirty="0" smtClean="0">
                <a:solidFill>
                  <a:schemeClr val="tx1"/>
                </a:solidFill>
                <a:latin typeface="Arial" charset="0"/>
                <a:ea typeface="ＭＳ Ｐゴシック" pitchFamily="34" charset="-128"/>
                <a:cs typeface="+mn-cs"/>
              </a:rPr>
              <a:t>. My</a:t>
            </a:r>
            <a:r>
              <a:rPr lang="en-AU" sz="1200" kern="1200" baseline="0" dirty="0" smtClean="0">
                <a:solidFill>
                  <a:schemeClr val="tx1"/>
                </a:solidFill>
                <a:latin typeface="Arial" charset="0"/>
                <a:ea typeface="ＭＳ Ｐゴシック" pitchFamily="34" charset="-128"/>
                <a:cs typeface="+mn-cs"/>
              </a:rPr>
              <a:t> thesis is s</a:t>
            </a:r>
            <a:r>
              <a:rPr lang="en-AU" sz="1200" kern="1200" dirty="0" smtClean="0">
                <a:solidFill>
                  <a:schemeClr val="tx1"/>
                </a:solidFill>
                <a:latin typeface="Arial" charset="0"/>
                <a:ea typeface="ＭＳ Ｐゴシック" pitchFamily="34" charset="-128"/>
                <a:cs typeface="+mn-cs"/>
              </a:rPr>
              <a:t>omething I’ve yet to finalise…..but that’s another</a:t>
            </a:r>
            <a:r>
              <a:rPr lang="en-AU" sz="1200" kern="1200" baseline="0" dirty="0" smtClean="0">
                <a:solidFill>
                  <a:schemeClr val="tx1"/>
                </a:solidFill>
                <a:latin typeface="Arial" charset="0"/>
                <a:ea typeface="ＭＳ Ｐゴシック" pitchFamily="34" charset="-128"/>
                <a:cs typeface="+mn-cs"/>
              </a:rPr>
              <a:t> story. </a:t>
            </a:r>
            <a:endParaRPr lang="en-AU" sz="1200" kern="1200" dirty="0" smtClean="0">
              <a:solidFill>
                <a:schemeClr val="tx1"/>
              </a:solidFill>
              <a:latin typeface="Arial" charset="0"/>
              <a:ea typeface="ＭＳ Ｐゴシック" pitchFamily="34" charset="-128"/>
              <a:cs typeface="+mn-cs"/>
            </a:endParaRPr>
          </a:p>
          <a:p>
            <a:pPr eaLnBrk="1" hangingPunct="1"/>
            <a:endParaRPr lang="en-AU" dirty="0" smtClean="0"/>
          </a:p>
          <a:p>
            <a:pPr eaLnBrk="1" hangingPunct="1"/>
            <a:endParaRPr lang="en-AU" dirty="0" smtClean="0"/>
          </a:p>
          <a:p>
            <a:pPr eaLnBrk="1" hangingPunct="1"/>
            <a:endParaRPr lang="en-AU" dirty="0" smtClean="0"/>
          </a:p>
          <a:p>
            <a:pPr eaLnBrk="1" hangingPunct="1"/>
            <a:endParaRPr lang="en-AU" dirty="0" smtClean="0"/>
          </a:p>
          <a:p>
            <a:pPr eaLnBrk="1" hangingPunct="1"/>
            <a:endParaRPr lang="en-AU" dirty="0" smtClean="0"/>
          </a:p>
          <a:p>
            <a:pPr eaLnBrk="1" hangingPunct="1"/>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Footer Placeholder 3"/>
          <p:cNvSpPr>
            <a:spLocks noGrp="1"/>
          </p:cNvSpPr>
          <p:nvPr>
            <p:ph type="ftr" sz="quarter" idx="10"/>
          </p:nvPr>
        </p:nvSpPr>
        <p:spPr/>
        <p:txBody>
          <a:bodyPr/>
          <a:lstStyle/>
          <a:p>
            <a:pPr>
              <a:defRPr/>
            </a:pPr>
            <a:r>
              <a:rPr lang="en-US" smtClean="0"/>
              <a:t>Prepared by Nikki Clelland</a:t>
            </a:r>
            <a:endParaRPr lang="en-US"/>
          </a:p>
        </p:txBody>
      </p:sp>
      <p:sp>
        <p:nvSpPr>
          <p:cNvPr id="5" name="Slide Number Placeholder 4"/>
          <p:cNvSpPr>
            <a:spLocks noGrp="1"/>
          </p:cNvSpPr>
          <p:nvPr>
            <p:ph type="sldNum" sz="quarter" idx="11"/>
          </p:nvPr>
        </p:nvSpPr>
        <p:spPr/>
        <p:txBody>
          <a:bodyPr/>
          <a:lstStyle/>
          <a:p>
            <a:pPr>
              <a:defRPr/>
            </a:pPr>
            <a:fld id="{C71B3A83-1B4F-4AB1-8386-B57D32813934}"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ftr" sz="quarter" idx="4"/>
          </p:nvPr>
        </p:nvSpPr>
        <p:spPr>
          <a:noFill/>
        </p:spPr>
        <p:txBody>
          <a:bodyPr/>
          <a:lstStyle/>
          <a:p>
            <a:r>
              <a:rPr lang="en-US" smtClean="0"/>
              <a:t>Prepared by Nikki Clelland</a:t>
            </a:r>
          </a:p>
        </p:txBody>
      </p:sp>
      <p:sp>
        <p:nvSpPr>
          <p:cNvPr id="24579" name="Rectangle 2"/>
          <p:cNvSpPr>
            <a:spLocks noChangeArrowheads="1" noTextEdit="1"/>
          </p:cNvSpPr>
          <p:nvPr>
            <p:ph type="sldImg"/>
          </p:nvPr>
        </p:nvSpPr>
        <p:spPr>
          <a:xfrm>
            <a:off x="1465263" y="252413"/>
            <a:ext cx="3595687" cy="2695575"/>
          </a:xfrm>
          <a:ln/>
        </p:spPr>
      </p:sp>
      <p:sp>
        <p:nvSpPr>
          <p:cNvPr id="24580" name="Rectangle 3"/>
          <p:cNvSpPr>
            <a:spLocks noGrp="1" noChangeArrowheads="1"/>
          </p:cNvSpPr>
          <p:nvPr>
            <p:ph type="body" idx="1"/>
          </p:nvPr>
        </p:nvSpPr>
        <p:spPr>
          <a:xfrm>
            <a:off x="0" y="3090863"/>
            <a:ext cx="6669088" cy="6199187"/>
          </a:xfrm>
          <a:noFill/>
          <a:ln/>
        </p:spPr>
        <p:txBody>
          <a:bodyPr/>
          <a:lstStyle/>
          <a:p>
            <a:pPr eaLnBrk="1" hangingPunct="1"/>
            <a:r>
              <a:rPr lang="en-AU" dirty="0" smtClean="0"/>
              <a:t>But this emphasis on quantifiable measures</a:t>
            </a:r>
            <a:r>
              <a:rPr lang="en-AU" baseline="0" dirty="0" smtClean="0"/>
              <a:t> and indicators has raised a number of challenges for health promotion. </a:t>
            </a:r>
            <a:endParaRPr lang="en-AU" dirty="0" smtClean="0"/>
          </a:p>
          <a:p>
            <a:pPr eaLnBrk="1" hangingPunct="1"/>
            <a:endParaRPr lang="en-AU" dirty="0" smtClean="0"/>
          </a:p>
          <a:p>
            <a:pPr eaLnBrk="1" hangingPunct="1"/>
            <a:r>
              <a:rPr lang="en-AU" dirty="0" smtClean="0"/>
              <a:t>Presentation </a:t>
            </a:r>
            <a:r>
              <a:rPr lang="en-AU" baseline="0" dirty="0" smtClean="0"/>
              <a:t>of q</a:t>
            </a:r>
            <a:r>
              <a:rPr lang="en-AU" dirty="0" smtClean="0"/>
              <a:t>uantitative </a:t>
            </a:r>
            <a:r>
              <a:rPr lang="en-AU" dirty="0" smtClean="0"/>
              <a:t>data is a popular feedback mechanism for health centre staff to demonstrate change in quality over time. </a:t>
            </a:r>
            <a:r>
              <a:rPr lang="en-AU" dirty="0" smtClean="0"/>
              <a:t>For example, results</a:t>
            </a:r>
            <a:r>
              <a:rPr lang="en-AU" baseline="0" dirty="0" smtClean="0"/>
              <a:t> of audits in clinical practice can be presented as the proportion of adults with a chronic disease who have a had </a:t>
            </a:r>
            <a:endParaRPr lang="en-AU" dirty="0" smtClean="0"/>
          </a:p>
          <a:p>
            <a:pPr eaLnBrk="1" hangingPunct="1"/>
            <a:endParaRPr lang="en-AU" dirty="0" smtClean="0"/>
          </a:p>
          <a:p>
            <a:pPr eaLnBrk="1" hangingPunct="1"/>
            <a:r>
              <a:rPr lang="en-AU" dirty="0" smtClean="0"/>
              <a:t>For health promotion, this required</a:t>
            </a:r>
            <a:r>
              <a:rPr lang="en-AU" baseline="0" dirty="0" smtClean="0"/>
              <a:t> counting </a:t>
            </a:r>
            <a:r>
              <a:rPr lang="en-AU" dirty="0" smtClean="0"/>
              <a:t>the </a:t>
            </a:r>
            <a:r>
              <a:rPr lang="en-AU" dirty="0" smtClean="0"/>
              <a:t>occurrence of </a:t>
            </a:r>
            <a:r>
              <a:rPr lang="en-AU" dirty="0" smtClean="0"/>
              <a:t>some aspects</a:t>
            </a:r>
            <a:r>
              <a:rPr lang="en-AU" baseline="0" dirty="0" smtClean="0"/>
              <a:t> of practice like </a:t>
            </a:r>
            <a:r>
              <a:rPr lang="en-AU" dirty="0" smtClean="0"/>
              <a:t>community participation</a:t>
            </a:r>
            <a:r>
              <a:rPr lang="en-AU" baseline="0" dirty="0" smtClean="0"/>
              <a:t> </a:t>
            </a:r>
            <a:r>
              <a:rPr lang="en-AU" dirty="0" smtClean="0"/>
              <a:t>– and </a:t>
            </a:r>
            <a:r>
              <a:rPr lang="en-AU" dirty="0" smtClean="0"/>
              <a:t>has led some staff feeling like a yes/no answer was like ‘splitting hairs’. </a:t>
            </a:r>
            <a:r>
              <a:rPr lang="en-AU" dirty="0" smtClean="0"/>
              <a:t>Yes,</a:t>
            </a:r>
            <a:r>
              <a:rPr lang="en-AU" baseline="0" dirty="0" smtClean="0"/>
              <a:t> we had a health committee made up of community members who identified ‘smoking’ as an issue, but they had little to no involvement in designing the program. </a:t>
            </a:r>
          </a:p>
          <a:p>
            <a:pPr eaLnBrk="1" hangingPunct="1"/>
            <a:endParaRPr lang="en-AU" baseline="0" dirty="0" smtClean="0"/>
          </a:p>
          <a:p>
            <a:pPr eaLnBrk="1" hangingPunct="1"/>
            <a:r>
              <a:rPr lang="en-AU" baseline="0" dirty="0" smtClean="0"/>
              <a:t>W</a:t>
            </a:r>
            <a:r>
              <a:rPr lang="en-AU" dirty="0" smtClean="0"/>
              <a:t>e also heard </a:t>
            </a:r>
            <a:r>
              <a:rPr lang="en-AU" dirty="0" smtClean="0"/>
              <a:t>comments </a:t>
            </a:r>
            <a:r>
              <a:rPr lang="en-AU" dirty="0" smtClean="0"/>
              <a:t>that the </a:t>
            </a:r>
            <a:r>
              <a:rPr lang="en-AU" dirty="0" smtClean="0"/>
              <a:t>nature of auditing health promotion </a:t>
            </a:r>
            <a:r>
              <a:rPr lang="en-AU" dirty="0" smtClean="0"/>
              <a:t>practice was very subjective.</a:t>
            </a:r>
            <a:r>
              <a:rPr lang="en-AU" baseline="0" dirty="0" smtClean="0"/>
              <a:t> </a:t>
            </a:r>
            <a:r>
              <a:rPr lang="en-AU" sz="1200" kern="1200" dirty="0" smtClean="0">
                <a:solidFill>
                  <a:schemeClr val="tx1"/>
                </a:solidFill>
                <a:latin typeface="Arial" charset="0"/>
                <a:ea typeface="ＭＳ Ｐゴシック" pitchFamily="34" charset="-128"/>
                <a:cs typeface="+mn-cs"/>
              </a:rPr>
              <a:t>Elements of health promotion practice, such as community participation and planning, were difficult to describe in a way that would facilitate the collection of standardised and comparable data across services over time. </a:t>
            </a:r>
            <a:endParaRPr lang="en-AU" dirty="0" smtClean="0"/>
          </a:p>
          <a:p>
            <a:pPr eaLnBrk="1" hangingPunct="1"/>
            <a:endParaRPr lang="en-AU" dirty="0" smtClean="0"/>
          </a:p>
          <a:p>
            <a:pPr eaLnBrk="1" hangingPunct="1"/>
            <a:r>
              <a:rPr lang="en-AU" dirty="0" smtClean="0"/>
              <a:t>This </a:t>
            </a:r>
            <a:r>
              <a:rPr lang="en-AU" dirty="0" smtClean="0"/>
              <a:t>is a </a:t>
            </a:r>
            <a:r>
              <a:rPr lang="en-AU" dirty="0" smtClean="0"/>
              <a:t>real</a:t>
            </a:r>
            <a:r>
              <a:rPr lang="en-AU" baseline="0" dirty="0" smtClean="0"/>
              <a:t> </a:t>
            </a:r>
            <a:r>
              <a:rPr lang="en-AU" dirty="0" smtClean="0"/>
              <a:t>challenge </a:t>
            </a:r>
            <a:r>
              <a:rPr lang="en-AU" dirty="0" smtClean="0"/>
              <a:t>for health promotion in primary health </a:t>
            </a:r>
            <a:r>
              <a:rPr lang="en-AU" dirty="0" smtClean="0"/>
              <a:t>care, </a:t>
            </a:r>
            <a:r>
              <a:rPr lang="en-AU" dirty="0" smtClean="0"/>
              <a:t>given </a:t>
            </a:r>
            <a:r>
              <a:rPr lang="en-AU" dirty="0" smtClean="0"/>
              <a:t>that most </a:t>
            </a:r>
            <a:r>
              <a:rPr lang="en-AU" dirty="0" smtClean="0"/>
              <a:t>staff are trained in biomedical models of health </a:t>
            </a:r>
            <a:r>
              <a:rPr lang="en-AU" dirty="0" smtClean="0"/>
              <a:t>care</a:t>
            </a:r>
            <a:r>
              <a:rPr lang="en-AU" baseline="0" dirty="0" smtClean="0"/>
              <a:t>, and a</a:t>
            </a:r>
            <a:r>
              <a:rPr lang="en-AU" dirty="0" smtClean="0"/>
              <a:t>re more familiar with</a:t>
            </a:r>
            <a:r>
              <a:rPr lang="en-AU" baseline="0" dirty="0" smtClean="0"/>
              <a:t> </a:t>
            </a:r>
            <a:r>
              <a:rPr lang="en-AU" dirty="0" smtClean="0"/>
              <a:t>quantifiable indicators </a:t>
            </a:r>
            <a:r>
              <a:rPr lang="en-AU" dirty="0" smtClean="0"/>
              <a:t>of performance. </a:t>
            </a:r>
            <a:r>
              <a:rPr lang="en-AU" dirty="0" smtClean="0"/>
              <a:t>This is</a:t>
            </a:r>
            <a:r>
              <a:rPr lang="en-AU" baseline="0" dirty="0" smtClean="0"/>
              <a:t> </a:t>
            </a:r>
            <a:r>
              <a:rPr lang="en-AU" dirty="0" smtClean="0"/>
              <a:t>further</a:t>
            </a:r>
            <a:r>
              <a:rPr lang="en-AU" baseline="0" dirty="0" smtClean="0"/>
              <a:t> enforced in an environment where the perception that more ‘numbers of activities’  equates to better outcomes. </a:t>
            </a:r>
            <a:endParaRPr lang="en-AU" dirty="0" smtClean="0"/>
          </a:p>
          <a:p>
            <a:pPr eaLnBrk="1" hangingPunct="1"/>
            <a:endParaRPr lang="en-AU" dirty="0" smtClean="0"/>
          </a:p>
          <a:p>
            <a:pPr eaLnBrk="1" hangingPunct="1"/>
            <a:endParaRPr lang="en-AU"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6"/>
          <p:cNvSpPr>
            <a:spLocks noGrp="1" noChangeArrowheads="1"/>
          </p:cNvSpPr>
          <p:nvPr>
            <p:ph type="ftr" sz="quarter" idx="4"/>
          </p:nvPr>
        </p:nvSpPr>
        <p:spPr>
          <a:noFill/>
        </p:spPr>
        <p:txBody>
          <a:bodyPr/>
          <a:lstStyle/>
          <a:p>
            <a:r>
              <a:rPr lang="en-US" smtClean="0">
                <a:ea typeface="ＭＳ Ｐゴシック"/>
                <a:cs typeface="ＭＳ Ｐゴシック"/>
              </a:rPr>
              <a:t>Prepared by Nikki Clelland</a:t>
            </a: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defTabSz="891160" eaLnBrk="1" hangingPunct="1"/>
            <a:r>
              <a:rPr lang="en-AU" dirty="0" smtClean="0">
                <a:ea typeface="ＭＳ Ｐゴシック"/>
              </a:rPr>
              <a:t>This diagram</a:t>
            </a:r>
            <a:r>
              <a:rPr lang="en-AU" baseline="0" dirty="0" smtClean="0">
                <a:ea typeface="ＭＳ Ｐゴシック"/>
              </a:rPr>
              <a:t> illustrates the iterative process and the time taken to develop the health promotion quality improvements. </a:t>
            </a:r>
          </a:p>
          <a:p>
            <a:pPr defTabSz="891160" eaLnBrk="1" hangingPunct="1"/>
            <a:endParaRPr lang="en-AU" dirty="0" smtClean="0">
              <a:ea typeface="ＭＳ Ｐゴシック"/>
            </a:endParaRPr>
          </a:p>
          <a:p>
            <a:pPr marL="0" marR="0" indent="0" algn="l" defTabSz="891160" rtl="0" eaLnBrk="1" fontAlgn="base" latinLnBrk="0" hangingPunct="1">
              <a:lnSpc>
                <a:spcPct val="100000"/>
              </a:lnSpc>
              <a:spcBef>
                <a:spcPct val="30000"/>
              </a:spcBef>
              <a:spcAft>
                <a:spcPct val="0"/>
              </a:spcAft>
              <a:buClrTx/>
              <a:buSzTx/>
              <a:buFontTx/>
              <a:buNone/>
              <a:tabLst/>
              <a:defRPr/>
            </a:pPr>
            <a:r>
              <a:rPr lang="en-AU" dirty="0" smtClean="0">
                <a:ea typeface="ＭＳ Ｐゴシック"/>
              </a:rPr>
              <a:t>What</a:t>
            </a:r>
            <a:r>
              <a:rPr lang="en-AU" baseline="0" dirty="0" smtClean="0">
                <a:ea typeface="ＭＳ Ｐゴシック"/>
              </a:rPr>
              <a:t> I </a:t>
            </a:r>
            <a:r>
              <a:rPr lang="en-AU" baseline="0" dirty="0" err="1" smtClean="0">
                <a:ea typeface="ＭＳ Ｐゴシック"/>
              </a:rPr>
              <a:t>wld</a:t>
            </a:r>
            <a:r>
              <a:rPr lang="en-AU" baseline="0" dirty="0" smtClean="0">
                <a:ea typeface="ＭＳ Ｐゴシック"/>
              </a:rPr>
              <a:t> like to highlight here, </a:t>
            </a:r>
            <a:r>
              <a:rPr lang="en-AU" baseline="0" dirty="0" smtClean="0">
                <a:ea typeface="ＭＳ Ｐゴシック"/>
              </a:rPr>
              <a:t>is</a:t>
            </a:r>
          </a:p>
          <a:p>
            <a:pPr marL="0" marR="0" indent="0" algn="l" defTabSz="891160" rtl="0" eaLnBrk="1" fontAlgn="base" latinLnBrk="0" hangingPunct="1">
              <a:lnSpc>
                <a:spcPct val="100000"/>
              </a:lnSpc>
              <a:spcBef>
                <a:spcPct val="30000"/>
              </a:spcBef>
              <a:spcAft>
                <a:spcPct val="0"/>
              </a:spcAft>
              <a:buClrTx/>
              <a:buSzTx/>
              <a:buFontTx/>
              <a:buNone/>
              <a:tabLst/>
              <a:defRPr/>
            </a:pPr>
            <a:r>
              <a:rPr lang="en-AU" baseline="0" dirty="0" smtClean="0">
                <a:ea typeface="ＭＳ Ｐゴシック"/>
              </a:rPr>
              <a:t>the </a:t>
            </a:r>
            <a:r>
              <a:rPr lang="en-AU" sz="1200" kern="1200" dirty="0" smtClean="0">
                <a:solidFill>
                  <a:schemeClr val="tx1"/>
                </a:solidFill>
                <a:latin typeface="Arial" charset="0"/>
                <a:ea typeface="ＭＳ Ｐゴシック" pitchFamily="34" charset="-128"/>
                <a:cs typeface="+mn-cs"/>
              </a:rPr>
              <a:t>intertwining of literature and empirical evidence with consultation processes involving stakeholders and health centre staff (those who are</a:t>
            </a:r>
            <a:r>
              <a:rPr lang="en-AU" sz="1200" kern="1200" baseline="0" dirty="0" smtClean="0">
                <a:solidFill>
                  <a:schemeClr val="tx1"/>
                </a:solidFill>
                <a:latin typeface="Arial" charset="0"/>
                <a:ea typeface="ＭＳ Ｐゴシック" pitchFamily="34" charset="-128"/>
                <a:cs typeface="+mn-cs"/>
              </a:rPr>
              <a:t> affected by and should benefit from </a:t>
            </a:r>
            <a:r>
              <a:rPr lang="en-AU" sz="1200" kern="1200" dirty="0" smtClean="0">
                <a:solidFill>
                  <a:schemeClr val="tx1"/>
                </a:solidFill>
                <a:latin typeface="Arial" charset="0"/>
                <a:ea typeface="ＭＳ Ｐゴシック" pitchFamily="34" charset="-128"/>
                <a:cs typeface="+mn-cs"/>
              </a:rPr>
              <a:t>the quality</a:t>
            </a:r>
            <a:r>
              <a:rPr lang="en-AU" sz="1200" kern="1200" baseline="0" dirty="0" smtClean="0">
                <a:solidFill>
                  <a:schemeClr val="tx1"/>
                </a:solidFill>
                <a:latin typeface="Arial" charset="0"/>
                <a:ea typeface="ＭＳ Ｐゴシック" pitchFamily="34" charset="-128"/>
                <a:cs typeface="+mn-cs"/>
              </a:rPr>
              <a:t> improvement </a:t>
            </a:r>
            <a:r>
              <a:rPr lang="en-AU" sz="1200" kern="1200" dirty="0" smtClean="0">
                <a:solidFill>
                  <a:schemeClr val="tx1"/>
                </a:solidFill>
                <a:latin typeface="Arial" charset="0"/>
                <a:ea typeface="ＭＳ Ｐゴシック" pitchFamily="34" charset="-128"/>
                <a:cs typeface="+mn-cs"/>
              </a:rPr>
              <a:t>process). </a:t>
            </a:r>
          </a:p>
          <a:p>
            <a:pPr marL="0" marR="0" indent="0" algn="l" defTabSz="891160" rtl="0" eaLnBrk="1" fontAlgn="base" latinLnBrk="0" hangingPunct="1">
              <a:lnSpc>
                <a:spcPct val="100000"/>
              </a:lnSpc>
              <a:spcBef>
                <a:spcPct val="30000"/>
              </a:spcBef>
              <a:spcAft>
                <a:spcPct val="0"/>
              </a:spcAft>
              <a:buClrTx/>
              <a:buSzTx/>
              <a:buFontTx/>
              <a:buNone/>
              <a:tabLst/>
              <a:defRPr/>
            </a:pPr>
            <a:endParaRPr lang="en-AU" sz="1200" kern="1200" baseline="0" dirty="0" smtClean="0">
              <a:solidFill>
                <a:schemeClr val="tx1"/>
              </a:solidFill>
              <a:latin typeface="Arial" charset="0"/>
              <a:ea typeface="ＭＳ Ｐゴシック"/>
              <a:cs typeface="+mn-cs"/>
            </a:endParaRPr>
          </a:p>
          <a:p>
            <a:pPr marL="0" marR="0" indent="0" algn="l" defTabSz="891160" rtl="0" eaLnBrk="1" fontAlgn="base" latinLnBrk="0" hangingPunct="1">
              <a:lnSpc>
                <a:spcPct val="100000"/>
              </a:lnSpc>
              <a:spcBef>
                <a:spcPct val="30000"/>
              </a:spcBef>
              <a:spcAft>
                <a:spcPct val="0"/>
              </a:spcAft>
              <a:buClrTx/>
              <a:buSzTx/>
              <a:buFontTx/>
              <a:buNone/>
              <a:tabLst/>
              <a:defRPr/>
            </a:pPr>
            <a:r>
              <a:rPr lang="en-AU" baseline="0" dirty="0" smtClean="0">
                <a:ea typeface="ＭＳ Ｐゴシック"/>
              </a:rPr>
              <a:t>We are in a situation where the evidence base for health promotion is both limited and generally, not applicable in the Indigenous PHC context. </a:t>
            </a:r>
            <a:r>
              <a:rPr lang="en-AU" sz="1200" kern="1200" dirty="0" smtClean="0">
                <a:solidFill>
                  <a:schemeClr val="tx1"/>
                </a:solidFill>
                <a:latin typeface="Arial" charset="0"/>
                <a:ea typeface="ＭＳ Ｐゴシック" pitchFamily="34" charset="-128"/>
                <a:cs typeface="+mn-cs"/>
              </a:rPr>
              <a:t>This was an important </a:t>
            </a:r>
            <a:r>
              <a:rPr lang="en-AU" baseline="0" dirty="0" smtClean="0">
                <a:ea typeface="ＭＳ Ｐゴシック"/>
              </a:rPr>
              <a:t>process in translating </a:t>
            </a:r>
            <a:r>
              <a:rPr lang="en-AU" baseline="0" dirty="0" smtClean="0">
                <a:ea typeface="ＭＳ Ｐゴシック"/>
              </a:rPr>
              <a:t>the ‘theory’ </a:t>
            </a:r>
            <a:r>
              <a:rPr lang="en-AU" baseline="0" dirty="0" smtClean="0">
                <a:ea typeface="ＭＳ Ｐゴシック"/>
              </a:rPr>
              <a:t>or ‘evidence’ </a:t>
            </a:r>
            <a:r>
              <a:rPr lang="en-AU" baseline="0" dirty="0" smtClean="0">
                <a:ea typeface="ＭＳ Ｐゴシック"/>
              </a:rPr>
              <a:t>of health promotion into ‘practice based’ </a:t>
            </a:r>
            <a:r>
              <a:rPr lang="en-AU" baseline="0" dirty="0" smtClean="0">
                <a:ea typeface="ＭＳ Ｐゴシック"/>
              </a:rPr>
              <a:t>reality. </a:t>
            </a:r>
          </a:p>
          <a:p>
            <a:pPr marL="0" marR="0" indent="0" algn="l" defTabSz="891160" rtl="0" eaLnBrk="1" fontAlgn="base" latinLnBrk="0" hangingPunct="1">
              <a:lnSpc>
                <a:spcPct val="100000"/>
              </a:lnSpc>
              <a:spcBef>
                <a:spcPct val="30000"/>
              </a:spcBef>
              <a:spcAft>
                <a:spcPct val="0"/>
              </a:spcAft>
              <a:buClrTx/>
              <a:buSzTx/>
              <a:buFontTx/>
              <a:buNone/>
              <a:tabLst/>
              <a:defRPr/>
            </a:pPr>
            <a:endParaRPr lang="en-AU" baseline="0" dirty="0" smtClean="0">
              <a:ea typeface="ＭＳ Ｐゴシック"/>
            </a:endParaRPr>
          </a:p>
          <a:p>
            <a:pPr lvl="0"/>
            <a:r>
              <a:rPr lang="en-AU" sz="1200" kern="1200" dirty="0" smtClean="0">
                <a:solidFill>
                  <a:schemeClr val="tx1"/>
                </a:solidFill>
                <a:latin typeface="Arial" charset="0"/>
                <a:ea typeface="ＭＳ Ｐゴシック" pitchFamily="34" charset="-128"/>
                <a:cs typeface="+mn-cs"/>
              </a:rPr>
              <a:t>The</a:t>
            </a:r>
            <a:r>
              <a:rPr lang="en-AU" sz="1200" kern="1200" baseline="0" dirty="0" smtClean="0">
                <a:solidFill>
                  <a:schemeClr val="tx1"/>
                </a:solidFill>
                <a:latin typeface="Arial" charset="0"/>
                <a:ea typeface="ＭＳ Ｐゴシック" pitchFamily="34" charset="-128"/>
                <a:cs typeface="+mn-cs"/>
              </a:rPr>
              <a:t> second aspect I would like to highlight is</a:t>
            </a:r>
            <a:r>
              <a:rPr lang="en-AU" sz="1200" kern="1200" dirty="0" smtClean="0">
                <a:solidFill>
                  <a:schemeClr val="tx1"/>
                </a:solidFill>
                <a:latin typeface="Arial" charset="0"/>
                <a:ea typeface="ＭＳ Ｐゴシック" pitchFamily="34" charset="-128"/>
                <a:cs typeface="+mn-cs"/>
              </a:rPr>
              <a:t> the time – </a:t>
            </a:r>
            <a:r>
              <a:rPr lang="en-AU" baseline="0" dirty="0" smtClean="0">
                <a:ea typeface="ＭＳ Ｐゴシック"/>
              </a:rPr>
              <a:t>We had not envisaged this amount of emergent practice! </a:t>
            </a:r>
            <a:r>
              <a:rPr lang="en-AU" sz="1200" kern="1200" dirty="0" smtClean="0">
                <a:solidFill>
                  <a:schemeClr val="tx1"/>
                </a:solidFill>
                <a:latin typeface="Arial" charset="0"/>
                <a:ea typeface="ＭＳ Ｐゴシック" pitchFamily="34" charset="-128"/>
                <a:cs typeface="+mn-cs"/>
              </a:rPr>
              <a:t>Ian</a:t>
            </a:r>
            <a:r>
              <a:rPr lang="en-AU" sz="1200" kern="1200" baseline="0" dirty="0" smtClean="0">
                <a:solidFill>
                  <a:schemeClr val="tx1"/>
                </a:solidFill>
                <a:latin typeface="Arial" charset="0"/>
                <a:ea typeface="ＭＳ Ｐゴシック" pitchFamily="34" charset="-128"/>
                <a:cs typeface="+mn-cs"/>
              </a:rPr>
              <a:t> Anderson highlighted </a:t>
            </a:r>
            <a:r>
              <a:rPr lang="en-AU" sz="1200" kern="1200" dirty="0" smtClean="0">
                <a:solidFill>
                  <a:schemeClr val="tx1"/>
                </a:solidFill>
                <a:latin typeface="Arial" charset="0"/>
                <a:ea typeface="ＭＳ Ｐゴシック" pitchFamily="34" charset="-128"/>
                <a:cs typeface="+mn-cs"/>
              </a:rPr>
              <a:t>the importance of engagement</a:t>
            </a:r>
            <a:r>
              <a:rPr lang="en-AU" sz="1200" kern="1200" baseline="0" dirty="0" smtClean="0">
                <a:solidFill>
                  <a:schemeClr val="tx1"/>
                </a:solidFill>
                <a:latin typeface="Arial" charset="0"/>
                <a:ea typeface="ＭＳ Ｐゴシック" pitchFamily="34" charset="-128"/>
                <a:cs typeface="+mn-cs"/>
              </a:rPr>
              <a:t> and </a:t>
            </a:r>
            <a:r>
              <a:rPr lang="en-AU" sz="1200" kern="1200" dirty="0" smtClean="0">
                <a:solidFill>
                  <a:schemeClr val="tx1"/>
                </a:solidFill>
                <a:latin typeface="Arial" charset="0"/>
                <a:ea typeface="ＭＳ Ｐゴシック" pitchFamily="34" charset="-128"/>
                <a:cs typeface="+mn-cs"/>
              </a:rPr>
              <a:t>developing relationships and this takes time. By taking this time, we have got to understand more about the daily business of health services, giving us insight into the state of play with</a:t>
            </a:r>
            <a:r>
              <a:rPr lang="en-AU" sz="1200" kern="1200" baseline="0" dirty="0" smtClean="0">
                <a:solidFill>
                  <a:schemeClr val="tx1"/>
                </a:solidFill>
                <a:latin typeface="Arial" charset="0"/>
                <a:ea typeface="ＭＳ Ｐゴシック" pitchFamily="34" charset="-128"/>
                <a:cs typeface="+mn-cs"/>
              </a:rPr>
              <a:t> respect to </a:t>
            </a:r>
            <a:r>
              <a:rPr lang="en-AU" sz="1200" kern="1200" dirty="0" smtClean="0">
                <a:solidFill>
                  <a:schemeClr val="tx1"/>
                </a:solidFill>
                <a:latin typeface="Arial" charset="0"/>
                <a:ea typeface="ＭＳ Ｐゴシック" pitchFamily="34" charset="-128"/>
                <a:cs typeface="+mn-cs"/>
              </a:rPr>
              <a:t>health promotion. This enabled us to change the focus of the tools in order to meet the needs and stage of system development in these services.</a:t>
            </a:r>
          </a:p>
          <a:p>
            <a:endParaRPr lang="en-AU" sz="1200" kern="1200" dirty="0" smtClean="0">
              <a:solidFill>
                <a:schemeClr val="tx1"/>
              </a:solidFill>
              <a:latin typeface="Arial" charset="0"/>
              <a:ea typeface="ＭＳ Ｐゴシック" pitchFamily="34" charset="-128"/>
              <a:cs typeface="+mn-cs"/>
            </a:endParaRPr>
          </a:p>
          <a:p>
            <a:r>
              <a:rPr lang="en-AU" sz="1200" kern="1200" dirty="0" smtClean="0">
                <a:solidFill>
                  <a:schemeClr val="tx1"/>
                </a:solidFill>
                <a:latin typeface="Arial" charset="0"/>
                <a:ea typeface="ＭＳ Ｐゴシック" pitchFamily="34" charset="-128"/>
                <a:cs typeface="+mn-cs"/>
              </a:rPr>
              <a:t>thirdly, I’d like to comment on the commitment and</a:t>
            </a:r>
            <a:r>
              <a:rPr lang="en-AU" sz="1200" kern="1200" baseline="0" dirty="0" smtClean="0">
                <a:solidFill>
                  <a:schemeClr val="tx1"/>
                </a:solidFill>
                <a:latin typeface="Arial" charset="0"/>
                <a:ea typeface="ＭＳ Ｐゴシック" pitchFamily="34" charset="-128"/>
                <a:cs typeface="+mn-cs"/>
              </a:rPr>
              <a:t> continuity of </a:t>
            </a:r>
            <a:r>
              <a:rPr lang="en-AU" sz="1200" kern="1200" dirty="0" smtClean="0">
                <a:solidFill>
                  <a:schemeClr val="tx1"/>
                </a:solidFill>
                <a:latin typeface="Arial" charset="0"/>
                <a:ea typeface="ＭＳ Ｐゴシック" pitchFamily="34" charset="-128"/>
                <a:cs typeface="+mn-cs"/>
              </a:rPr>
              <a:t>the research team throughout this process. I personally have found this important for maintaining relationships with people but also continuity in our research journey. </a:t>
            </a:r>
            <a:endParaRPr lang="en-AU" dirty="0" smtClean="0"/>
          </a:p>
          <a:p>
            <a:pPr defTabSz="891160" eaLnBrk="1" hangingPunct="1"/>
            <a:endParaRPr lang="en-AU" dirty="0" smtClean="0">
              <a:ea typeface="ＭＳ Ｐゴシック"/>
            </a:endParaRPr>
          </a:p>
          <a:p>
            <a:pPr defTabSz="891160" eaLnBrk="1" hangingPunct="1"/>
            <a:r>
              <a:rPr lang="en-AU" baseline="0" dirty="0" smtClean="0">
                <a:ea typeface="ＭＳ Ｐゴシック"/>
              </a:rPr>
              <a:t>The result are tools that are not only based on empirical evidence but are relevant and practical to use. </a:t>
            </a:r>
            <a:endParaRPr lang="en-AU" dirty="0" smtClean="0">
              <a:ea typeface="ＭＳ Ｐゴシック"/>
            </a:endParaRPr>
          </a:p>
          <a:p>
            <a:pPr defTabSz="891160" eaLnBrk="1" hangingPunct="1"/>
            <a:endParaRPr lang="en-AU" dirty="0" smtClean="0">
              <a:ea typeface="ＭＳ Ｐゴシック"/>
            </a:endParaRPr>
          </a:p>
          <a:p>
            <a:pPr defTabSz="891160" eaLnBrk="1" hangingPunct="1"/>
            <a:endParaRPr lang="en-AU" dirty="0" smtClean="0">
              <a:ea typeface="ＭＳ Ｐゴシック"/>
            </a:endParaRPr>
          </a:p>
          <a:p>
            <a:pPr defTabSz="891160" eaLnBrk="1" hangingPunct="1"/>
            <a:endParaRPr lang="en-AU" dirty="0" smtClean="0">
              <a:ea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txBox="1">
            <a:spLocks noGrp="1" noChangeArrowheads="1"/>
          </p:cNvSpPr>
          <p:nvPr/>
        </p:nvSpPr>
        <p:spPr bwMode="auto">
          <a:xfrm>
            <a:off x="0" y="9431338"/>
            <a:ext cx="2889250" cy="322262"/>
          </a:xfrm>
          <a:prstGeom prst="rect">
            <a:avLst/>
          </a:prstGeom>
          <a:noFill/>
          <a:ln w="9525">
            <a:noFill/>
            <a:miter lim="800000"/>
            <a:headEnd/>
            <a:tailEnd/>
          </a:ln>
        </p:spPr>
        <p:txBody>
          <a:bodyPr lIns="89364" tIns="44682" rIns="89364" bIns="44682" anchor="b"/>
          <a:lstStyle/>
          <a:p>
            <a:pPr algn="l" defTabSz="893763" eaLnBrk="0" hangingPunct="0"/>
            <a:r>
              <a:rPr lang="en-US" sz="1200"/>
              <a:t>Prepared by Nikki Clelland</a:t>
            </a:r>
          </a:p>
        </p:txBody>
      </p:sp>
      <p:sp>
        <p:nvSpPr>
          <p:cNvPr id="48131" name="Rectangle 2"/>
          <p:cNvSpPr>
            <a:spLocks noChangeArrowheads="1" noTextEdit="1"/>
          </p:cNvSpPr>
          <p:nvPr>
            <p:ph type="sldImg"/>
          </p:nvPr>
        </p:nvSpPr>
        <p:spPr>
          <a:xfrm>
            <a:off x="1493838" y="531813"/>
            <a:ext cx="3460750" cy="2595562"/>
          </a:xfrm>
          <a:ln/>
        </p:spPr>
      </p:sp>
      <p:sp>
        <p:nvSpPr>
          <p:cNvPr id="48132" name="Rectangle 3"/>
          <p:cNvSpPr>
            <a:spLocks noGrp="1" noChangeArrowheads="1"/>
          </p:cNvSpPr>
          <p:nvPr>
            <p:ph type="body" idx="1"/>
          </p:nvPr>
        </p:nvSpPr>
        <p:spPr>
          <a:xfrm>
            <a:off x="417513" y="3263900"/>
            <a:ext cx="6043612" cy="6097588"/>
          </a:xfrm>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But we have overcome</a:t>
            </a:r>
            <a:r>
              <a:rPr lang="en-AU" baseline="0" dirty="0" smtClean="0"/>
              <a:t> some of these challenges </a:t>
            </a:r>
            <a:r>
              <a:rPr lang="en-AU" dirty="0" smtClean="0"/>
              <a:t>through our approach</a:t>
            </a:r>
            <a:r>
              <a:rPr lang="en-AU" baseline="0" dirty="0" smtClean="0"/>
              <a:t> to CQI and have witnessed some progress in improving health centre systems and health promotion practice. </a:t>
            </a:r>
            <a:endParaRPr lang="en-AU" dirty="0" smtClean="0"/>
          </a:p>
          <a:p>
            <a:endParaRPr lang="en-A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These improvements in understanding may relate, at least in part, to our approach to facilitation of the quality improvement tools</a:t>
            </a:r>
            <a:r>
              <a:rPr lang="en-AU" sz="1200" kern="1200" dirty="0" smtClean="0">
                <a:solidFill>
                  <a:schemeClr val="tx1"/>
                </a:solidFill>
                <a:latin typeface="Arial" charset="0"/>
                <a:ea typeface="ＭＳ Ｐゴシック" pitchFamily="34" charset="-128"/>
                <a:cs typeface="+mn-cs"/>
              </a:rPr>
              <a:t>. We have developed a common language grounded in a two-way sharing of experiences and knowledge. Involvement in data collection, interpretation and feedback gives staff and our</a:t>
            </a:r>
            <a:r>
              <a:rPr lang="en-AU" sz="1200" kern="1200" baseline="0" dirty="0" smtClean="0">
                <a:solidFill>
                  <a:schemeClr val="tx1"/>
                </a:solidFill>
                <a:latin typeface="Arial" charset="0"/>
                <a:ea typeface="ＭＳ Ｐゴシック" pitchFamily="34" charset="-128"/>
                <a:cs typeface="+mn-cs"/>
              </a:rPr>
              <a:t> team, </a:t>
            </a:r>
            <a:r>
              <a:rPr lang="en-AU" sz="1200" kern="1200" dirty="0" smtClean="0">
                <a:solidFill>
                  <a:schemeClr val="tx1"/>
                </a:solidFill>
                <a:latin typeface="Arial" charset="0"/>
                <a:ea typeface="ＭＳ Ｐゴシック" pitchFamily="34" charset="-128"/>
                <a:cs typeface="+mn-cs"/>
              </a:rPr>
              <a:t>new understanding of what is going on and helps to make sense of what it means. </a:t>
            </a:r>
            <a:endParaRPr lang="en-AU" dirty="0" smtClean="0"/>
          </a:p>
          <a:p>
            <a:endParaRPr lang="en-AU" dirty="0" smtClean="0"/>
          </a:p>
          <a:p>
            <a:r>
              <a:rPr lang="en-AU" dirty="0" smtClean="0"/>
              <a:t>These </a:t>
            </a:r>
            <a:r>
              <a:rPr lang="en-AU" dirty="0" smtClean="0"/>
              <a:t>are just some of the comments from staff of participating services about the educative and practical nature of </a:t>
            </a:r>
            <a:r>
              <a:rPr lang="en-AU" dirty="0" smtClean="0"/>
              <a:t>the quality improvement approach. </a:t>
            </a:r>
            <a:endParaRPr lang="en-AU" dirty="0" smtClean="0"/>
          </a:p>
          <a:p>
            <a:endParaRPr lang="en-AU" dirty="0" smtClean="0"/>
          </a:p>
          <a:p>
            <a:endParaRPr lang="en-AU" dirty="0" smtClean="0"/>
          </a:p>
          <a:p>
            <a:endParaRPr lang="en-AU"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Footer Placeholder 3"/>
          <p:cNvSpPr>
            <a:spLocks noGrp="1"/>
          </p:cNvSpPr>
          <p:nvPr>
            <p:ph type="ftr" sz="quarter" idx="10"/>
          </p:nvPr>
        </p:nvSpPr>
        <p:spPr/>
        <p:txBody>
          <a:bodyPr/>
          <a:lstStyle/>
          <a:p>
            <a:pPr>
              <a:defRPr/>
            </a:pPr>
            <a:r>
              <a:rPr lang="en-US" smtClean="0"/>
              <a:t>Prepared by Nikki Clelland</a:t>
            </a:r>
            <a:endParaRPr lang="en-US"/>
          </a:p>
        </p:txBody>
      </p:sp>
      <p:sp>
        <p:nvSpPr>
          <p:cNvPr id="5" name="Slide Number Placeholder 4"/>
          <p:cNvSpPr>
            <a:spLocks noGrp="1"/>
          </p:cNvSpPr>
          <p:nvPr>
            <p:ph type="sldNum" sz="quarter" idx="11"/>
          </p:nvPr>
        </p:nvSpPr>
        <p:spPr/>
        <p:txBody>
          <a:bodyPr/>
          <a:lstStyle/>
          <a:p>
            <a:pPr>
              <a:defRPr/>
            </a:pPr>
            <a:fld id="{402D16B7-E0EF-4441-91FD-447A83A7645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txBox="1">
            <a:spLocks noGrp="1" noChangeArrowheads="1"/>
          </p:cNvSpPr>
          <p:nvPr/>
        </p:nvSpPr>
        <p:spPr bwMode="auto">
          <a:xfrm>
            <a:off x="0" y="9431338"/>
            <a:ext cx="2889250" cy="322262"/>
          </a:xfrm>
          <a:prstGeom prst="rect">
            <a:avLst/>
          </a:prstGeom>
          <a:noFill/>
          <a:ln w="9525">
            <a:noFill/>
            <a:miter lim="800000"/>
            <a:headEnd/>
            <a:tailEnd/>
          </a:ln>
        </p:spPr>
        <p:txBody>
          <a:bodyPr lIns="89364" tIns="44682" rIns="89364" bIns="44682" anchor="b"/>
          <a:lstStyle/>
          <a:p>
            <a:pPr algn="l" defTabSz="893763" eaLnBrk="0" hangingPunct="0"/>
            <a:r>
              <a:rPr lang="en-US" sz="1200"/>
              <a:t>Prepared by Nikki Clelland</a:t>
            </a:r>
          </a:p>
        </p:txBody>
      </p:sp>
      <p:sp>
        <p:nvSpPr>
          <p:cNvPr id="50179" name="Rectangle 2"/>
          <p:cNvSpPr>
            <a:spLocks noChangeArrowheads="1" noTextEdit="1"/>
          </p:cNvSpPr>
          <p:nvPr>
            <p:ph type="sldImg"/>
          </p:nvPr>
        </p:nvSpPr>
        <p:spPr>
          <a:xfrm>
            <a:off x="1493838" y="531813"/>
            <a:ext cx="3460750" cy="2595562"/>
          </a:xfrm>
          <a:ln/>
        </p:spPr>
      </p:sp>
      <p:sp>
        <p:nvSpPr>
          <p:cNvPr id="50180" name="Rectangle 3"/>
          <p:cNvSpPr>
            <a:spLocks noGrp="1" noChangeArrowheads="1"/>
          </p:cNvSpPr>
          <p:nvPr>
            <p:ph type="body" idx="1"/>
          </p:nvPr>
        </p:nvSpPr>
        <p:spPr>
          <a:xfrm>
            <a:off x="417513" y="3263900"/>
            <a:ext cx="6043612" cy="6097588"/>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pitchFamily="34" charset="-128"/>
                <a:cs typeface="+mn-cs"/>
              </a:rPr>
              <a:t>Context impacts</a:t>
            </a:r>
            <a:r>
              <a:rPr lang="en-US" sz="1200" kern="1200" baseline="0" dirty="0" smtClean="0">
                <a:solidFill>
                  <a:schemeClr val="tx1"/>
                </a:solidFill>
                <a:latin typeface="Arial" charset="0"/>
                <a:ea typeface="ＭＳ Ｐゴシック" pitchFamily="34" charset="-128"/>
                <a:cs typeface="+mn-cs"/>
              </a:rPr>
              <a:t> on the way evaluation methods are developed and applied:</a:t>
            </a:r>
            <a:endParaRPr lang="en-US" sz="1200" kern="1200" dirty="0" smtClean="0">
              <a:solidFill>
                <a:schemeClr val="tx1"/>
              </a:solidFill>
              <a:latin typeface="Arial" charset="0"/>
              <a:ea typeface="ＭＳ Ｐゴシック" pitchFamily="34"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pitchFamily="34" charset="-128"/>
                <a:cs typeface="+mn-cs"/>
              </a:rPr>
              <a:t>Developing an</a:t>
            </a:r>
            <a:r>
              <a:rPr lang="en-US" sz="1200" kern="1200" baseline="0" dirty="0" smtClean="0">
                <a:solidFill>
                  <a:schemeClr val="tx1"/>
                </a:solidFill>
                <a:latin typeface="Arial" charset="0"/>
                <a:ea typeface="ＭＳ Ｐゴシック" pitchFamily="34" charset="-128"/>
                <a:cs typeface="+mn-cs"/>
              </a:rPr>
              <a:t> </a:t>
            </a:r>
            <a:r>
              <a:rPr lang="en-US" sz="1200" kern="1200" dirty="0" smtClean="0">
                <a:solidFill>
                  <a:schemeClr val="tx1"/>
                </a:solidFill>
                <a:latin typeface="Arial" charset="0"/>
                <a:ea typeface="ＭＳ Ｐゴシック" pitchFamily="34" charset="-128"/>
                <a:cs typeface="+mn-cs"/>
              </a:rPr>
              <a:t>audit tool</a:t>
            </a:r>
            <a:r>
              <a:rPr lang="en-US" sz="1200" kern="1200" baseline="0" dirty="0" smtClean="0">
                <a:solidFill>
                  <a:schemeClr val="tx1"/>
                </a:solidFill>
                <a:latin typeface="Arial" charset="0"/>
                <a:ea typeface="ＭＳ Ｐゴシック" pitchFamily="34" charset="-128"/>
                <a:cs typeface="+mn-cs"/>
              </a:rPr>
              <a:t> </a:t>
            </a:r>
            <a:r>
              <a:rPr lang="en-US" sz="1200" kern="1200" dirty="0" smtClean="0">
                <a:solidFill>
                  <a:schemeClr val="tx1"/>
                </a:solidFill>
                <a:latin typeface="Arial" charset="0"/>
                <a:ea typeface="ＭＳ Ｐゴシック" pitchFamily="34" charset="-128"/>
                <a:cs typeface="+mn-cs"/>
              </a:rPr>
              <a:t>based on evidence of effective interventions was unworkable in this context. The underdeveloped systems and capacity constraints significantly undermined the ability of staff to implement these interventions that were known to be effective in other contexts. An expectation to develop and implement these interventions also placed significant burden on primary health care staff who had already expressed concern about their capacity to do health promotion. </a:t>
            </a:r>
            <a:endParaRPr lang="en-AU" sz="1200" kern="1200" dirty="0" smtClean="0">
              <a:solidFill>
                <a:schemeClr val="tx1"/>
              </a:solidFill>
              <a:latin typeface="Arial" charset="0"/>
              <a:ea typeface="ＭＳ Ｐゴシック" pitchFamily="34" charset="-128"/>
              <a:cs typeface="+mn-cs"/>
            </a:endParaRPr>
          </a:p>
          <a:p>
            <a:pPr eaLnBrk="1" hangingPunct="1"/>
            <a:endParaRPr lang="en-AU" dirty="0" smtClean="0"/>
          </a:p>
          <a:p>
            <a:pPr eaLnBrk="1" hangingPunct="1"/>
            <a:r>
              <a:rPr lang="en-US" sz="1200" kern="1200" dirty="0" smtClean="0">
                <a:solidFill>
                  <a:schemeClr val="tx1"/>
                </a:solidFill>
                <a:latin typeface="Arial" charset="0"/>
                <a:ea typeface="ＭＳ Ｐゴシック" pitchFamily="34" charset="-128"/>
                <a:cs typeface="+mn-cs"/>
              </a:rPr>
              <a:t>Secondly,</a:t>
            </a:r>
            <a:r>
              <a:rPr lang="en-US" sz="1200" kern="1200" baseline="0" dirty="0" smtClean="0">
                <a:solidFill>
                  <a:schemeClr val="tx1"/>
                </a:solidFill>
                <a:latin typeface="Arial" charset="0"/>
                <a:ea typeface="ＭＳ Ｐゴシック" pitchFamily="34" charset="-128"/>
                <a:cs typeface="+mn-cs"/>
              </a:rPr>
              <a:t> </a:t>
            </a:r>
            <a:r>
              <a:rPr lang="en-US" sz="1200" kern="1200" dirty="0" smtClean="0">
                <a:solidFill>
                  <a:schemeClr val="tx1"/>
                </a:solidFill>
                <a:latin typeface="Arial" charset="0"/>
                <a:ea typeface="ＭＳ Ｐゴシック" pitchFamily="34" charset="-128"/>
                <a:cs typeface="+mn-cs"/>
              </a:rPr>
              <a:t>the closed-ended nature of the audit items (yes/no and categorical responses) popular in clinical</a:t>
            </a:r>
            <a:r>
              <a:rPr lang="en-US" sz="1200" kern="1200" baseline="0" dirty="0" smtClean="0">
                <a:solidFill>
                  <a:schemeClr val="tx1"/>
                </a:solidFill>
                <a:latin typeface="Arial" charset="0"/>
                <a:ea typeface="ＭＳ Ｐゴシック" pitchFamily="34" charset="-128"/>
                <a:cs typeface="+mn-cs"/>
              </a:rPr>
              <a:t> health care, </a:t>
            </a:r>
            <a:r>
              <a:rPr lang="en-US" sz="1200" kern="1200" dirty="0" smtClean="0">
                <a:solidFill>
                  <a:schemeClr val="tx1"/>
                </a:solidFill>
                <a:latin typeface="Arial" charset="0"/>
                <a:ea typeface="ＭＳ Ｐゴシック" pitchFamily="34" charset="-128"/>
                <a:cs typeface="+mn-cs"/>
              </a:rPr>
              <a:t>was like ‘splitting hairs’ (</a:t>
            </a:r>
            <a:r>
              <a:rPr lang="en-US" sz="1200" kern="1200" dirty="0" err="1" smtClean="0">
                <a:solidFill>
                  <a:schemeClr val="tx1"/>
                </a:solidFill>
                <a:latin typeface="Arial" charset="0"/>
                <a:ea typeface="ＭＳ Ｐゴシック" pitchFamily="34" charset="-128"/>
                <a:cs typeface="+mn-cs"/>
              </a:rPr>
              <a:t>ie</a:t>
            </a:r>
            <a:r>
              <a:rPr lang="en-US" sz="1200" kern="1200" dirty="0" smtClean="0">
                <a:solidFill>
                  <a:schemeClr val="tx1"/>
                </a:solidFill>
                <a:latin typeface="Arial" charset="0"/>
                <a:ea typeface="ＭＳ Ｐゴシック" pitchFamily="34" charset="-128"/>
                <a:cs typeface="+mn-cs"/>
              </a:rPr>
              <a:t>. all or nothing – where all was best level) and did not allow/recognize progress towards achieving best practice. A</a:t>
            </a:r>
            <a:r>
              <a:rPr lang="en-US" sz="1200" kern="1200" baseline="0" dirty="0" smtClean="0">
                <a:solidFill>
                  <a:schemeClr val="tx1"/>
                </a:solidFill>
                <a:latin typeface="Arial" charset="0"/>
                <a:ea typeface="ＭＳ Ｐゴシック" pitchFamily="34" charset="-128"/>
                <a:cs typeface="+mn-cs"/>
              </a:rPr>
              <a:t> scaled approach maybe more appropriate in this context. </a:t>
            </a:r>
            <a:endParaRPr lang="en-AU" dirty="0" smtClean="0"/>
          </a:p>
          <a:p>
            <a:pPr eaLnBrk="1" hangingPunct="1"/>
            <a:endParaRPr lang="en-US" sz="1200" kern="1200" dirty="0" smtClean="0">
              <a:solidFill>
                <a:schemeClr val="tx1"/>
              </a:solidFill>
              <a:latin typeface="Arial" charset="0"/>
              <a:ea typeface="ＭＳ Ｐゴシック" pitchFamily="34" charset="-128"/>
              <a:cs typeface="+mn-cs"/>
            </a:endParaRPr>
          </a:p>
          <a:p>
            <a:pPr eaLnBrk="1" hangingPunct="1"/>
            <a:r>
              <a:rPr lang="en-US" sz="1200" kern="1200" dirty="0" smtClean="0">
                <a:solidFill>
                  <a:schemeClr val="tx1"/>
                </a:solidFill>
                <a:latin typeface="Arial" charset="0"/>
                <a:ea typeface="ＭＳ Ｐゴシック" pitchFamily="34" charset="-128"/>
                <a:cs typeface="+mn-cs"/>
              </a:rPr>
              <a:t>The health promotion audit tool was useful for describing the scope and quality of health promotion at one point in time but we found it difficult to report on improvements in quality over time. This stems back to the challenge of developing meaningful indicators or criteria</a:t>
            </a:r>
            <a:r>
              <a:rPr lang="en-US" sz="1200" kern="1200" baseline="0" dirty="0" smtClean="0">
                <a:solidFill>
                  <a:schemeClr val="tx1"/>
                </a:solidFill>
                <a:latin typeface="Arial" charset="0"/>
                <a:ea typeface="ＭＳ Ｐゴシック" pitchFamily="34" charset="-128"/>
                <a:cs typeface="+mn-cs"/>
              </a:rPr>
              <a:t> </a:t>
            </a:r>
            <a:r>
              <a:rPr lang="en-US" sz="1200" kern="1200" dirty="0" smtClean="0">
                <a:solidFill>
                  <a:schemeClr val="tx1"/>
                </a:solidFill>
                <a:latin typeface="Arial" charset="0"/>
                <a:ea typeface="ＭＳ Ｐゴシック" pitchFamily="34" charset="-128"/>
                <a:cs typeface="+mn-cs"/>
              </a:rPr>
              <a:t>of health promotion quality that can be measured or captured.</a:t>
            </a:r>
          </a:p>
          <a:p>
            <a:pPr eaLnBrk="1" hangingPunct="1"/>
            <a:endParaRPr lang="en-AU"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pitchFamily="34" charset="-128"/>
                <a:cs typeface="+mn-cs"/>
              </a:rPr>
              <a:t>Context also influences</a:t>
            </a:r>
            <a:r>
              <a:rPr lang="en-US" sz="1200" kern="1200" baseline="0" dirty="0" smtClean="0">
                <a:solidFill>
                  <a:schemeClr val="tx1"/>
                </a:solidFill>
                <a:latin typeface="Arial" charset="0"/>
                <a:ea typeface="ＭＳ Ｐゴシック" pitchFamily="34" charset="-128"/>
                <a:cs typeface="+mn-cs"/>
              </a:rPr>
              <a:t> the availability and quality of information available </a:t>
            </a:r>
            <a:endParaRPr lang="en-US" sz="1200" kern="1200" dirty="0" smtClean="0">
              <a:solidFill>
                <a:schemeClr val="tx1"/>
              </a:solidFill>
              <a:latin typeface="Arial" charset="0"/>
              <a:ea typeface="ＭＳ Ｐゴシック" pitchFamily="3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ＭＳ Ｐゴシック" pitchFamily="34" charset="-128"/>
                <a:cs typeface="+mn-cs"/>
              </a:rPr>
              <a:t>Through</a:t>
            </a:r>
            <a:r>
              <a:rPr lang="en-US" sz="1200" kern="1200" baseline="0" dirty="0" smtClean="0">
                <a:solidFill>
                  <a:schemeClr val="tx1"/>
                </a:solidFill>
                <a:latin typeface="Arial" charset="0"/>
                <a:ea typeface="ＭＳ Ｐゴシック" pitchFamily="34" charset="-128"/>
                <a:cs typeface="+mn-cs"/>
              </a:rPr>
              <a:t> the </a:t>
            </a:r>
            <a:r>
              <a:rPr lang="en-US" sz="1200" kern="1200" dirty="0" smtClean="0">
                <a:solidFill>
                  <a:schemeClr val="tx1"/>
                </a:solidFill>
                <a:latin typeface="Arial" charset="0"/>
                <a:ea typeface="ＭＳ Ｐゴシック" pitchFamily="34" charset="-128"/>
                <a:cs typeface="+mn-cs"/>
              </a:rPr>
              <a:t>audit process we</a:t>
            </a:r>
            <a:r>
              <a:rPr lang="en-US" sz="1200" kern="1200" baseline="0" dirty="0" smtClean="0">
                <a:solidFill>
                  <a:schemeClr val="tx1"/>
                </a:solidFill>
                <a:latin typeface="Arial" charset="0"/>
                <a:ea typeface="ＭＳ Ｐゴシック" pitchFamily="34" charset="-128"/>
                <a:cs typeface="+mn-cs"/>
              </a:rPr>
              <a:t> gained </a:t>
            </a:r>
            <a:r>
              <a:rPr lang="en-US" sz="1200" kern="1200" dirty="0" smtClean="0">
                <a:solidFill>
                  <a:schemeClr val="tx1"/>
                </a:solidFill>
                <a:latin typeface="Arial" charset="0"/>
                <a:ea typeface="ＭＳ Ｐゴシック" pitchFamily="34" charset="-128"/>
                <a:cs typeface="+mn-cs"/>
              </a:rPr>
              <a:t>insights into some ‘signs’ of good health promotion practice, for example whether community or external organizations were involved in health promotion, but we</a:t>
            </a:r>
            <a:r>
              <a:rPr lang="en-US" sz="1200" kern="1200" baseline="0" dirty="0" smtClean="0">
                <a:solidFill>
                  <a:schemeClr val="tx1"/>
                </a:solidFill>
                <a:latin typeface="Arial" charset="0"/>
                <a:ea typeface="ＭＳ Ｐゴシック" pitchFamily="34" charset="-128"/>
                <a:cs typeface="+mn-cs"/>
              </a:rPr>
              <a:t> </a:t>
            </a:r>
            <a:r>
              <a:rPr lang="en-US" sz="1200" kern="1200" dirty="0" smtClean="0">
                <a:solidFill>
                  <a:schemeClr val="tx1"/>
                </a:solidFill>
                <a:latin typeface="Arial" charset="0"/>
                <a:ea typeface="ＭＳ Ｐゴシック" pitchFamily="34" charset="-128"/>
                <a:cs typeface="+mn-cs"/>
              </a:rPr>
              <a:t>did not make an assessment of the quality of these processes, how</a:t>
            </a:r>
            <a:r>
              <a:rPr lang="en-US" sz="1200" kern="1200" baseline="0" dirty="0" smtClean="0">
                <a:solidFill>
                  <a:schemeClr val="tx1"/>
                </a:solidFill>
                <a:latin typeface="Arial" charset="0"/>
                <a:ea typeface="ＭＳ Ｐゴシック" pitchFamily="34" charset="-128"/>
                <a:cs typeface="+mn-cs"/>
              </a:rPr>
              <a:t> meaningful was community engagement,</a:t>
            </a:r>
            <a:r>
              <a:rPr lang="en-US" sz="1200" kern="1200" dirty="0" smtClean="0">
                <a:solidFill>
                  <a:schemeClr val="tx1"/>
                </a:solidFill>
                <a:latin typeface="Arial" charset="0"/>
                <a:ea typeface="ＭＳ Ｐゴシック" pitchFamily="34" charset="-128"/>
                <a:cs typeface="+mn-cs"/>
              </a:rPr>
              <a:t> that we know</a:t>
            </a:r>
            <a:r>
              <a:rPr lang="en-US" sz="1200" kern="1200" baseline="0" dirty="0" smtClean="0">
                <a:solidFill>
                  <a:schemeClr val="tx1"/>
                </a:solidFill>
                <a:latin typeface="Arial" charset="0"/>
                <a:ea typeface="ＭＳ Ｐゴシック" pitchFamily="34" charset="-128"/>
                <a:cs typeface="+mn-cs"/>
              </a:rPr>
              <a:t> </a:t>
            </a:r>
            <a:r>
              <a:rPr lang="en-US" sz="1200" kern="1200" dirty="0" smtClean="0">
                <a:solidFill>
                  <a:schemeClr val="tx1"/>
                </a:solidFill>
                <a:latin typeface="Arial" charset="0"/>
                <a:ea typeface="ＭＳ Ｐゴシック" pitchFamily="34" charset="-128"/>
                <a:cs typeface="+mn-cs"/>
              </a:rPr>
              <a:t>are important in developing and implementing effective health promotion interventions. </a:t>
            </a:r>
            <a:endParaRPr lang="en-AU" sz="1200" kern="1200" dirty="0" smtClean="0">
              <a:solidFill>
                <a:schemeClr val="tx1"/>
              </a:solidFill>
              <a:latin typeface="Arial" charset="0"/>
              <a:ea typeface="ＭＳ Ｐゴシック" pitchFamily="34" charset="-128"/>
              <a:cs typeface="+mn-cs"/>
            </a:endParaRPr>
          </a:p>
          <a:p>
            <a:endParaRPr lang="en-US" sz="1200" kern="1200" dirty="0" smtClean="0">
              <a:solidFill>
                <a:schemeClr val="tx1"/>
              </a:solidFill>
              <a:latin typeface="Arial" charset="0"/>
              <a:ea typeface="ＭＳ Ｐゴシック" pitchFamily="34" charset="-128"/>
              <a:cs typeface="+mn-cs"/>
            </a:endParaRPr>
          </a:p>
          <a:p>
            <a:endParaRPr lang="en-AU" sz="1200" kern="1200" dirty="0" smtClean="0">
              <a:solidFill>
                <a:schemeClr val="tx1"/>
              </a:solidFill>
              <a:latin typeface="Arial" charset="0"/>
              <a:ea typeface="ＭＳ Ｐゴシック" pitchFamily="34" charset="-128"/>
              <a:cs typeface="+mn-cs"/>
            </a:endParaRPr>
          </a:p>
          <a:p>
            <a:pPr eaLnBrk="1" hangingPunct="1"/>
            <a:endParaRPr lang="en-AU"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txBox="1">
            <a:spLocks noGrp="1" noChangeArrowheads="1"/>
          </p:cNvSpPr>
          <p:nvPr/>
        </p:nvSpPr>
        <p:spPr bwMode="auto">
          <a:xfrm>
            <a:off x="0" y="9431338"/>
            <a:ext cx="2889250" cy="322262"/>
          </a:xfrm>
          <a:prstGeom prst="rect">
            <a:avLst/>
          </a:prstGeom>
          <a:noFill/>
          <a:ln w="9525">
            <a:noFill/>
            <a:miter lim="800000"/>
            <a:headEnd/>
            <a:tailEnd/>
          </a:ln>
        </p:spPr>
        <p:txBody>
          <a:bodyPr lIns="89364" tIns="44682" rIns="89364" bIns="44682" anchor="b"/>
          <a:lstStyle/>
          <a:p>
            <a:pPr algn="l" defTabSz="893763" eaLnBrk="0" hangingPunct="0"/>
            <a:r>
              <a:rPr lang="en-US" sz="1200"/>
              <a:t>Prepared by Nikki Clelland</a:t>
            </a:r>
          </a:p>
        </p:txBody>
      </p:sp>
      <p:sp>
        <p:nvSpPr>
          <p:cNvPr id="50179" name="Rectangle 2"/>
          <p:cNvSpPr>
            <a:spLocks noChangeArrowheads="1" noTextEdit="1"/>
          </p:cNvSpPr>
          <p:nvPr>
            <p:ph type="sldImg"/>
          </p:nvPr>
        </p:nvSpPr>
        <p:spPr>
          <a:xfrm>
            <a:off x="1493838" y="531813"/>
            <a:ext cx="3460750" cy="2595562"/>
          </a:xfrm>
          <a:ln/>
        </p:spPr>
      </p:sp>
      <p:sp>
        <p:nvSpPr>
          <p:cNvPr id="50180" name="Rectangle 3"/>
          <p:cNvSpPr>
            <a:spLocks noGrp="1" noChangeArrowheads="1"/>
          </p:cNvSpPr>
          <p:nvPr>
            <p:ph type="body" idx="1"/>
          </p:nvPr>
        </p:nvSpPr>
        <p:spPr>
          <a:xfrm>
            <a:off x="417513" y="3263900"/>
            <a:ext cx="6043612" cy="6097588"/>
          </a:xfrm>
          <a:noFill/>
          <a:ln/>
        </p:spPr>
        <p:txBody>
          <a:bodyPr/>
          <a:lstStyle/>
          <a:p>
            <a:r>
              <a:rPr lang="en-US" sz="1200" kern="1200" dirty="0" smtClean="0">
                <a:solidFill>
                  <a:schemeClr val="tx1"/>
                </a:solidFill>
                <a:latin typeface="Arial" charset="0"/>
                <a:ea typeface="ＭＳ Ｐゴシック" pitchFamily="34" charset="-128"/>
                <a:cs typeface="+mn-cs"/>
              </a:rPr>
              <a:t>Context is critical in making evaluation findings</a:t>
            </a:r>
            <a:r>
              <a:rPr lang="en-US" sz="1200" kern="1200" baseline="0" dirty="0" smtClean="0">
                <a:solidFill>
                  <a:schemeClr val="tx1"/>
                </a:solidFill>
                <a:latin typeface="Arial" charset="0"/>
                <a:ea typeface="ＭＳ Ｐゴシック" pitchFamily="34" charset="-128"/>
                <a:cs typeface="+mn-cs"/>
              </a:rPr>
              <a:t> actionable. </a:t>
            </a:r>
          </a:p>
          <a:p>
            <a:endParaRPr lang="en-US" sz="1200" kern="1200" baseline="0" dirty="0" smtClean="0">
              <a:solidFill>
                <a:schemeClr val="tx1"/>
              </a:solidFill>
              <a:latin typeface="Arial" charset="0"/>
              <a:ea typeface="ＭＳ Ｐゴシック" pitchFamily="34" charset="-128"/>
              <a:cs typeface="+mn-cs"/>
            </a:endParaRPr>
          </a:p>
          <a:p>
            <a:r>
              <a:rPr lang="en-US" sz="1200" kern="1200" baseline="0" dirty="0" smtClean="0">
                <a:solidFill>
                  <a:schemeClr val="tx1"/>
                </a:solidFill>
                <a:latin typeface="Arial" charset="0"/>
                <a:ea typeface="ＭＳ Ｐゴシック" pitchFamily="34" charset="-128"/>
                <a:cs typeface="+mn-cs"/>
              </a:rPr>
              <a:t>P</a:t>
            </a:r>
            <a:r>
              <a:rPr lang="en-US" sz="1200" kern="1200" dirty="0" smtClean="0">
                <a:solidFill>
                  <a:schemeClr val="tx1"/>
                </a:solidFill>
                <a:latin typeface="Arial" charset="0"/>
                <a:ea typeface="ＭＳ Ｐゴシック" pitchFamily="34" charset="-128"/>
                <a:cs typeface="+mn-cs"/>
              </a:rPr>
              <a:t>articipation and collaboration is paramount</a:t>
            </a:r>
            <a:r>
              <a:rPr lang="en-US" sz="1200" kern="1200" baseline="0" dirty="0" smtClean="0">
                <a:solidFill>
                  <a:schemeClr val="tx1"/>
                </a:solidFill>
                <a:latin typeface="Arial" charset="0"/>
                <a:ea typeface="ＭＳ Ｐゴシック" pitchFamily="34" charset="-128"/>
                <a:cs typeface="+mn-cs"/>
              </a:rPr>
              <a:t> in ensuring information is relevant and practical</a:t>
            </a:r>
            <a:r>
              <a:rPr lang="en-US" sz="1200" kern="1200" dirty="0" smtClean="0">
                <a:solidFill>
                  <a:schemeClr val="tx1"/>
                </a:solidFill>
                <a:latin typeface="Arial" charset="0"/>
                <a:ea typeface="ＭＳ Ｐゴシック" pitchFamily="34" charset="-128"/>
                <a:cs typeface="+mn-cs"/>
              </a:rPr>
              <a:t>.</a:t>
            </a:r>
            <a:r>
              <a:rPr lang="en-US" sz="1200" kern="1200" baseline="0" dirty="0" smtClean="0">
                <a:solidFill>
                  <a:schemeClr val="tx1"/>
                </a:solidFill>
                <a:latin typeface="Arial" charset="0"/>
                <a:ea typeface="ＭＳ Ｐゴシック" pitchFamily="34" charset="-128"/>
                <a:cs typeface="+mn-cs"/>
              </a:rPr>
              <a:t> </a:t>
            </a:r>
            <a:r>
              <a:rPr lang="en-AU" sz="1200" kern="1200" dirty="0" smtClean="0">
                <a:solidFill>
                  <a:schemeClr val="tx1"/>
                </a:solidFill>
                <a:latin typeface="Arial" charset="0"/>
                <a:ea typeface="ＭＳ Ｐゴシック" pitchFamily="34" charset="-128"/>
                <a:cs typeface="+mn-cs"/>
              </a:rPr>
              <a:t>We used </a:t>
            </a:r>
            <a:r>
              <a:rPr lang="en-GB" sz="1200" kern="1200" dirty="0" smtClean="0">
                <a:solidFill>
                  <a:schemeClr val="tx1"/>
                </a:solidFill>
                <a:latin typeface="Arial" charset="0"/>
                <a:ea typeface="ＭＳ Ｐゴシック" pitchFamily="34" charset="-128"/>
                <a:cs typeface="+mn-cs"/>
              </a:rPr>
              <a:t>the audit tools to elicit questions, rather than answers and thereby create a</a:t>
            </a:r>
            <a:r>
              <a:rPr lang="en-US" sz="1200" kern="1200" dirty="0" smtClean="0">
                <a:solidFill>
                  <a:schemeClr val="tx1"/>
                </a:solidFill>
                <a:latin typeface="Arial" charset="0"/>
                <a:ea typeface="ＭＳ Ｐゴシック" pitchFamily="34" charset="-128"/>
                <a:cs typeface="+mn-cs"/>
              </a:rPr>
              <a:t> health promotion quality improvement dialogue. </a:t>
            </a:r>
          </a:p>
          <a:p>
            <a:endParaRPr lang="en-US" sz="1200" kern="1200" dirty="0" smtClean="0">
              <a:solidFill>
                <a:schemeClr val="tx1"/>
              </a:solidFill>
              <a:latin typeface="Arial" charset="0"/>
              <a:ea typeface="ＭＳ Ｐゴシック" pitchFamily="34" charset="-128"/>
              <a:cs typeface="+mn-cs"/>
            </a:endParaRPr>
          </a:p>
          <a:p>
            <a:r>
              <a:rPr lang="en-US" sz="1200" kern="1200" dirty="0" smtClean="0">
                <a:solidFill>
                  <a:schemeClr val="tx1"/>
                </a:solidFill>
                <a:latin typeface="Arial" charset="0"/>
                <a:ea typeface="ＭＳ Ｐゴシック" pitchFamily="34" charset="-128"/>
                <a:cs typeface="+mn-cs"/>
              </a:rPr>
              <a:t>{Bate, 2002 #4948} describes</a:t>
            </a:r>
            <a:r>
              <a:rPr lang="en-US" sz="1200" kern="1200" baseline="0" dirty="0" smtClean="0">
                <a:solidFill>
                  <a:schemeClr val="tx1"/>
                </a:solidFill>
                <a:latin typeface="Arial" charset="0"/>
                <a:ea typeface="ＭＳ Ｐゴシック" pitchFamily="34" charset="-128"/>
                <a:cs typeface="+mn-cs"/>
              </a:rPr>
              <a:t> this as the </a:t>
            </a:r>
            <a:r>
              <a:rPr lang="en-US" sz="1200" kern="1200" dirty="0" smtClean="0">
                <a:solidFill>
                  <a:schemeClr val="tx1"/>
                </a:solidFill>
                <a:latin typeface="Arial" charset="0"/>
                <a:ea typeface="ＭＳ Ｐゴシック" pitchFamily="34" charset="-128"/>
                <a:cs typeface="+mn-cs"/>
              </a:rPr>
              <a:t>‘can opener approach’ where the</a:t>
            </a:r>
            <a:r>
              <a:rPr lang="en-US" sz="1200" kern="1200" baseline="0" dirty="0" smtClean="0">
                <a:solidFill>
                  <a:schemeClr val="tx1"/>
                </a:solidFill>
                <a:latin typeface="Arial" charset="0"/>
                <a:ea typeface="ＭＳ Ｐゴシック" pitchFamily="34" charset="-128"/>
                <a:cs typeface="+mn-cs"/>
              </a:rPr>
              <a:t> process doesn’t</a:t>
            </a:r>
            <a:r>
              <a:rPr lang="en-US" sz="1200" kern="1200" dirty="0" smtClean="0">
                <a:solidFill>
                  <a:schemeClr val="tx1"/>
                </a:solidFill>
                <a:latin typeface="Arial" charset="0"/>
                <a:ea typeface="ＭＳ Ｐゴシック" pitchFamily="34" charset="-128"/>
                <a:cs typeface="+mn-cs"/>
              </a:rPr>
              <a:t> necessarily give definitive answers but prompts interrogation and inquiry . This can</a:t>
            </a:r>
            <a:r>
              <a:rPr lang="en-US" sz="1200" kern="1200" baseline="0" dirty="0" smtClean="0">
                <a:solidFill>
                  <a:schemeClr val="tx1"/>
                </a:solidFill>
                <a:latin typeface="Arial" charset="0"/>
                <a:ea typeface="ＭＳ Ｐゴシック" pitchFamily="34" charset="-128"/>
                <a:cs typeface="+mn-cs"/>
              </a:rPr>
              <a:t> opener approach </a:t>
            </a:r>
            <a:r>
              <a:rPr lang="en-US" sz="1200" kern="1200" dirty="0" smtClean="0">
                <a:solidFill>
                  <a:schemeClr val="tx1"/>
                </a:solidFill>
                <a:latin typeface="Arial" charset="0"/>
                <a:ea typeface="ＭＳ Ｐゴシック" pitchFamily="34" charset="-128"/>
                <a:cs typeface="+mn-cs"/>
              </a:rPr>
              <a:t>has helped teams to engage and reflect on their data about </a:t>
            </a:r>
            <a:r>
              <a:rPr lang="en-GB" sz="1200" kern="1200" dirty="0" smtClean="0">
                <a:solidFill>
                  <a:schemeClr val="tx1"/>
                </a:solidFill>
                <a:latin typeface="Arial" charset="0"/>
                <a:ea typeface="ＭＳ Ｐゴシック" pitchFamily="34" charset="-128"/>
                <a:cs typeface="+mn-cs"/>
              </a:rPr>
              <a:t>what and how health promotion is done. </a:t>
            </a:r>
            <a:endParaRPr lang="en-AU" dirty="0" smtClean="0"/>
          </a:p>
          <a:p>
            <a:pPr eaLnBrk="1" hangingPunct="1"/>
            <a:endParaRPr lang="en-AU"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ftr" sz="quarter" idx="4"/>
          </p:nvPr>
        </p:nvSpPr>
        <p:spPr>
          <a:noFill/>
        </p:spPr>
        <p:txBody>
          <a:bodyPr/>
          <a:lstStyle/>
          <a:p>
            <a:r>
              <a:rPr lang="en-US" smtClean="0"/>
              <a:t>Prepared by Nikki Clelland</a:t>
            </a:r>
          </a:p>
        </p:txBody>
      </p:sp>
      <p:sp>
        <p:nvSpPr>
          <p:cNvPr id="25603" name="Rectangle 2"/>
          <p:cNvSpPr>
            <a:spLocks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AU" dirty="0" smtClean="0"/>
              <a:t>So, can CQI be applied to health promotion?</a:t>
            </a:r>
          </a:p>
          <a:p>
            <a:pPr eaLnBrk="1" hangingPunct="1"/>
            <a:endParaRPr lang="en-AU" dirty="0" smtClean="0"/>
          </a:p>
          <a:p>
            <a:pPr eaLnBrk="1" hangingPunct="1"/>
            <a:r>
              <a:rPr lang="en-AU" dirty="0" smtClean="0"/>
              <a:t>Through this research we have developed tools for describing the scope and quality of health promotion and the systems that support effective practice. Their use in a structured quality improvement framework has enabled health centre staff to develop a better understanding of health promotion. </a:t>
            </a:r>
          </a:p>
          <a:p>
            <a:pPr eaLnBrk="1" hangingPunct="1"/>
            <a:endParaRPr lang="en-AU" dirty="0" smtClean="0"/>
          </a:p>
          <a:p>
            <a:pPr eaLnBrk="1" hangingPunct="1"/>
            <a:r>
              <a:rPr lang="en-AU" dirty="0" smtClean="0"/>
              <a:t>It appears that these improvements may relate, in part, to our approach to development and facilitation of the quality improvement tools. The dialogue between the external facilitators and local health centre staff helps to build a shared understanding of how health promotion can be strengthened and integrated into health centre systems.</a:t>
            </a:r>
          </a:p>
          <a:p>
            <a:pPr eaLnBrk="1" hangingPunct="1"/>
            <a:endParaRPr lang="en-AU" dirty="0" smtClean="0"/>
          </a:p>
          <a:p>
            <a:pPr eaLnBrk="1" hangingPunct="1"/>
            <a:r>
              <a:rPr lang="en-AU" dirty="0" smtClean="0"/>
              <a:t>There is </a:t>
            </a:r>
            <a:r>
              <a:rPr lang="en-AU" dirty="0" smtClean="0"/>
              <a:t>some evidence that </a:t>
            </a:r>
            <a:r>
              <a:rPr lang="en-AU" dirty="0" smtClean="0"/>
              <a:t>the application of quality improvement tools and processes has supported a systematic assessment of the quality of practice and the state of system development in the Australian Indigenous primary health care context, which we believe has the potential for wider application and learning. </a:t>
            </a:r>
          </a:p>
          <a:p>
            <a:pPr eaLnBrk="1" hangingPunct="1"/>
            <a:endParaRPr lang="en-AU" dirty="0" smtClean="0"/>
          </a:p>
          <a:p>
            <a:pPr eaLnBrk="1" hangingPunct="1"/>
            <a:endParaRPr lang="en-AU" dirty="0" smtClean="0"/>
          </a:p>
          <a:p>
            <a:pPr eaLnBrk="1" hangingPunct="1"/>
            <a:endParaRPr lang="en-AU" dirty="0" smtClean="0"/>
          </a:p>
          <a:p>
            <a:pPr eaLnBrk="1" hangingPunct="1"/>
            <a:endParaRPr lang="en-AU" dirty="0" smtClean="0"/>
          </a:p>
          <a:p>
            <a:pPr eaLnBrk="1" hangingPunct="1"/>
            <a:endParaRPr lang="en-AU"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ftr" sz="quarter" idx="4"/>
          </p:nvPr>
        </p:nvSpPr>
        <p:spPr>
          <a:noFill/>
        </p:spPr>
        <p:txBody>
          <a:bodyPr/>
          <a:lstStyle/>
          <a:p>
            <a:r>
              <a:rPr lang="en-US" smtClean="0"/>
              <a:t>Prepared by Nikki Clelland</a:t>
            </a:r>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AU" dirty="0" smtClean="0"/>
              <a:t> </a:t>
            </a:r>
            <a:endParaRPr lang="en-AU"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ftr" sz="quarter" idx="4"/>
          </p:nvPr>
        </p:nvSpPr>
        <p:spPr>
          <a:noFill/>
        </p:spPr>
        <p:txBody>
          <a:bodyPr/>
          <a:lstStyle/>
          <a:p>
            <a:r>
              <a:rPr lang="en-US" smtClean="0"/>
              <a:t>Prepared by Nikki Clelland</a:t>
            </a:r>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defTabSz="892175" eaLnBrk="1" hangingPunct="1"/>
            <a:r>
              <a:rPr lang="en-AU" dirty="0" smtClean="0"/>
              <a:t>The first is the health promotion audit tool. The purpose of this tool is to assess the extent to which health promotion practice aligns with principles of best practice. It was through our development process that we identified 6 key factors as being for good practice. The audit tool includes questions related to each of these areas – comprehensive planning, systematic targeting, community participation, skilled delivery, partnerships and coverage and reach. </a:t>
            </a:r>
          </a:p>
          <a:p>
            <a:pPr defTabSz="892175" eaLnBrk="1" hangingPunct="1"/>
            <a:endParaRPr lang="en-AU" dirty="0" smtClean="0"/>
          </a:p>
          <a:p>
            <a:pPr defTabSz="892175" eaLnBrk="1" hangingPunct="1"/>
            <a:r>
              <a:rPr lang="en-AU" dirty="0" smtClean="0"/>
              <a:t>Health centre teams review their records or documents such as health promotion project plans and evaluation reports. Answering the yes/no and categorical questions gives us some insight into the quality of health promotion practice. </a:t>
            </a:r>
          </a:p>
          <a:p>
            <a:pPr defTabSz="892175" eaLnBrk="1" hangingPunct="1"/>
            <a:r>
              <a:rPr lang="en-A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493838" y="531813"/>
            <a:ext cx="3459162" cy="2595562"/>
          </a:xfrm>
          <a:ln/>
        </p:spPr>
      </p:sp>
      <p:sp>
        <p:nvSpPr>
          <p:cNvPr id="16387" name="Notes Placeholder 2"/>
          <p:cNvSpPr>
            <a:spLocks noGrp="1"/>
          </p:cNvSpPr>
          <p:nvPr>
            <p:ph type="body" idx="1"/>
          </p:nvPr>
        </p:nvSpPr>
        <p:spPr>
          <a:noFill/>
          <a:ln/>
        </p:spPr>
        <p:txBody>
          <a:bodyPr/>
          <a:lstStyle/>
          <a:p>
            <a:r>
              <a:rPr lang="en-AU" sz="1200" kern="1200" dirty="0" smtClean="0">
                <a:solidFill>
                  <a:schemeClr val="tx1"/>
                </a:solidFill>
                <a:latin typeface="Arial" charset="0"/>
                <a:ea typeface="ＭＳ Ｐゴシック" pitchFamily="34" charset="-128"/>
                <a:cs typeface="+mn-cs"/>
              </a:rPr>
              <a:t>This presentation would not have been possible without many people who have invested their time, thoughts and energy into this research. </a:t>
            </a:r>
          </a:p>
          <a:p>
            <a:endParaRPr lang="en-AU" sz="1200" kern="1200" dirty="0" smtClean="0">
              <a:solidFill>
                <a:schemeClr val="tx1"/>
              </a:solidFill>
              <a:latin typeface="Arial" charset="0"/>
              <a:ea typeface="ＭＳ Ｐゴシック" pitchFamily="34" charset="-128"/>
              <a:cs typeface="+mn-cs"/>
            </a:endParaRPr>
          </a:p>
          <a:p>
            <a:r>
              <a:rPr lang="en-AU" sz="1200" kern="1200" dirty="0" smtClean="0">
                <a:solidFill>
                  <a:schemeClr val="tx1"/>
                </a:solidFill>
                <a:latin typeface="Arial" charset="0"/>
                <a:ea typeface="ＭＳ Ｐゴシック" pitchFamily="34" charset="-128"/>
                <a:cs typeface="+mn-cs"/>
              </a:rPr>
              <a:t>I would like to acknowledge and thank them for their ongoing commitment to improving Aboriginal and Torres Strait Islander health. </a:t>
            </a:r>
          </a:p>
          <a:p>
            <a:r>
              <a:rPr lang="en-US" sz="1200" kern="1200" dirty="0" smtClean="0">
                <a:solidFill>
                  <a:schemeClr val="tx1"/>
                </a:solidFill>
                <a:latin typeface="Arial" charset="0"/>
                <a:ea typeface="ＭＳ Ｐゴシック" pitchFamily="34" charset="-128"/>
                <a:cs typeface="+mn-cs"/>
              </a:rPr>
              <a:t>And to acknowledge our funding sources – the Cooperative Research Centre for Aboriginal Health and the National Health and Medical Research Council. </a:t>
            </a:r>
            <a:endParaRPr lang="en-AU" sz="1200" kern="1200" dirty="0" smtClean="0">
              <a:solidFill>
                <a:schemeClr val="tx1"/>
              </a:solidFill>
              <a:latin typeface="Arial" charset="0"/>
              <a:ea typeface="ＭＳ Ｐゴシック" pitchFamily="34" charset="-128"/>
              <a:cs typeface="+mn-cs"/>
            </a:endParaRPr>
          </a:p>
          <a:p>
            <a:pPr eaLnBrk="1" hangingPunct="1"/>
            <a:endParaRPr lang="en-AU" dirty="0" smtClean="0"/>
          </a:p>
          <a:p>
            <a:pPr eaLnBrk="1" hangingPunct="1"/>
            <a:endParaRPr lang="en-AU" dirty="0" smtClean="0"/>
          </a:p>
        </p:txBody>
      </p:sp>
      <p:sp>
        <p:nvSpPr>
          <p:cNvPr id="16388" name="Footer Placeholder 3"/>
          <p:cNvSpPr>
            <a:spLocks noGrp="1"/>
          </p:cNvSpPr>
          <p:nvPr>
            <p:ph type="ftr" sz="quarter" idx="4"/>
          </p:nvPr>
        </p:nvSpPr>
        <p:spPr>
          <a:noFill/>
        </p:spPr>
        <p:txBody>
          <a:bodyPr/>
          <a:lstStyle/>
          <a:p>
            <a:r>
              <a:rPr lang="en-US" smtClean="0"/>
              <a:t>Prepared by Nikki Clelland</a:t>
            </a:r>
          </a:p>
        </p:txBody>
      </p:sp>
      <p:sp>
        <p:nvSpPr>
          <p:cNvPr id="16389" name="Slide Number Placeholder 4"/>
          <p:cNvSpPr>
            <a:spLocks noGrp="1"/>
          </p:cNvSpPr>
          <p:nvPr>
            <p:ph type="sldNum" sz="quarter" idx="5"/>
          </p:nvPr>
        </p:nvSpPr>
        <p:spPr>
          <a:noFill/>
        </p:spPr>
        <p:txBody>
          <a:bodyPr/>
          <a:lstStyle/>
          <a:p>
            <a:fld id="{62CED417-71CD-4B63-8150-DFCD55749CB9}"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ftr" sz="quarter" idx="4"/>
          </p:nvPr>
        </p:nvSpPr>
        <p:spPr>
          <a:noFill/>
        </p:spPr>
        <p:txBody>
          <a:bodyPr/>
          <a:lstStyle/>
          <a:p>
            <a:r>
              <a:rPr lang="en-US" smtClean="0"/>
              <a:t>Prepared by Nikki Clelland</a:t>
            </a:r>
          </a:p>
        </p:txBody>
      </p:sp>
      <p:sp>
        <p:nvSpPr>
          <p:cNvPr id="21507" name="Rectangle 2"/>
          <p:cNvSpPr>
            <a:spLocks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AU" smtClean="0"/>
              <a:t>The second quality improvement instrument is a systems assessment tool, or SAT, and this is used to gather data on how well health centre organisational systems are functioning to support best practice health promotion.  </a:t>
            </a:r>
          </a:p>
          <a:p>
            <a:pPr eaLnBrk="1" hangingPunct="1"/>
            <a:endParaRPr lang="en-AU" smtClean="0"/>
          </a:p>
          <a:p>
            <a:pPr eaLnBrk="1" hangingPunct="1"/>
            <a:r>
              <a:rPr lang="en-AU" smtClean="0"/>
              <a:t>We modified the tool used in the ABCD quality improvement program, to include key aspects of health promotion systems such as standardised planning and evaluation processes, provision of staff professional development and training, identification of team roles and responsibilities, mechanisms for engaging community and arrangements for working with other organisations and agencies. </a:t>
            </a:r>
          </a:p>
          <a:p>
            <a:pPr eaLnBrk="1" hangingPunct="1"/>
            <a:endParaRPr lang="en-AU" smtClean="0"/>
          </a:p>
          <a:p>
            <a:pPr eaLnBrk="1" hangingPunct="1"/>
            <a:r>
              <a:rPr lang="en-AU" smtClean="0"/>
              <a:t>Information on the strengths and weaknesses of health centre systems are gathered through a facilitated group discussion. Health centre teams rate the state of development across a range of systems, using a scoring range from 0-11. Notes about how teams arrived at this score are also recorded. </a:t>
            </a:r>
          </a:p>
          <a:p>
            <a:pPr eaLnBrk="1" hangingPunct="1"/>
            <a:r>
              <a:rPr lang="en-AU" smtClean="0"/>
              <a:t> </a:t>
            </a:r>
          </a:p>
          <a:p>
            <a:pPr eaLnBrk="1" hangingPunct="1"/>
            <a:r>
              <a:rPr lang="en-AU" smtClean="0"/>
              <a:t>Both the health promotion audit tool and systems assessment tools provide a structure and process for collecting data that are brought together and fed back to the health centre team for interpretation and review. </a:t>
            </a:r>
          </a:p>
          <a:p>
            <a:pPr eaLnBrk="1" hangingPunct="1"/>
            <a:endParaRPr lang="en-AU" smtClean="0"/>
          </a:p>
          <a:p>
            <a:pPr eaLnBrk="1" hangingPunct="1"/>
            <a:r>
              <a:rPr lang="en-AU" smtClean="0"/>
              <a:t>I will now present some of the findings following their introduction and use in the quality cycle.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ftr" sz="quarter" idx="4"/>
          </p:nvPr>
        </p:nvSpPr>
        <p:spPr>
          <a:noFill/>
        </p:spPr>
        <p:txBody>
          <a:bodyPr/>
          <a:lstStyle/>
          <a:p>
            <a:r>
              <a:rPr lang="en-US" smtClean="0"/>
              <a:t>Prepared by Nikki Clelland</a:t>
            </a:r>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AU" dirty="0" smtClean="0"/>
              <a:t>For this research, a crucial first step has been defining and identifying the scope of practice or what types of health promotion interventions are being delivered.</a:t>
            </a:r>
          </a:p>
          <a:p>
            <a:endParaRPr lang="en-AU" dirty="0" smtClean="0"/>
          </a:p>
          <a:p>
            <a:r>
              <a:rPr lang="en-AU" dirty="0" smtClean="0"/>
              <a:t>This intervention spectrum from the Victorian Department of Human Services (2003) to be particularly helpful for both communicating and describing the types of health promotion activities. </a:t>
            </a:r>
          </a:p>
          <a:p>
            <a:endParaRPr lang="en-AU" dirty="0" smtClean="0"/>
          </a:p>
          <a:p>
            <a:r>
              <a:rPr lang="en-AU" dirty="0" smtClean="0"/>
              <a:t>From the audits, we have found that most health promotion tends to be directed at the individual or lifestyle types of activities with less emphasis on collaborating with community or working towards policy, legislation or settings and supportive environments. </a:t>
            </a:r>
          </a:p>
          <a:p>
            <a:endParaRPr lang="en-AU" dirty="0" smtClean="0"/>
          </a:p>
          <a:p>
            <a:r>
              <a:rPr lang="en-AU" dirty="0" smtClean="0"/>
              <a:t>Much of the health promotion work is simply responding to event driven marketing initiatives such as national health week campaigns or awareness days that are mailed out and disseminated to health centres. Here are just a few examples, SNAP or smoking nutrition alcohol and physical activity brief interventions, QUIT smoking courses, Diabetes Day program, Drug Action Week events.  </a:t>
            </a:r>
          </a:p>
          <a:p>
            <a:endParaRPr lang="en-AU" dirty="0" smtClean="0"/>
          </a:p>
          <a:p>
            <a:r>
              <a:rPr lang="en-AU" dirty="0" smtClean="0"/>
              <a:t>While we haven’t seen much movement towards the more ‘upstream’ interventions over the course of the research, the quality of practice certainly has improved. </a:t>
            </a:r>
          </a:p>
          <a:p>
            <a:endParaRPr lang="en-AU" dirty="0" smtClean="0"/>
          </a:p>
          <a:p>
            <a:endParaRPr lang="en-AU" dirty="0" smtClean="0"/>
          </a:p>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ftr" sz="quarter" idx="4"/>
          </p:nvPr>
        </p:nvSpPr>
        <p:spPr>
          <a:noFill/>
        </p:spPr>
        <p:txBody>
          <a:bodyPr/>
          <a:lstStyle/>
          <a:p>
            <a:r>
              <a:rPr lang="en-US" smtClean="0"/>
              <a:t>Prepared by Nikki Clelland</a:t>
            </a:r>
          </a:p>
        </p:txBody>
      </p:sp>
      <p:sp>
        <p:nvSpPr>
          <p:cNvPr id="23555" name="Rectangle 2"/>
          <p:cNvSpPr>
            <a:spLocks noChangeArrowheads="1" noTextEdit="1"/>
          </p:cNvSpPr>
          <p:nvPr>
            <p:ph type="sldImg"/>
          </p:nvPr>
        </p:nvSpPr>
        <p:spPr>
          <a:xfrm>
            <a:off x="2052638" y="161925"/>
            <a:ext cx="3143250" cy="2357438"/>
          </a:xfrm>
          <a:ln/>
        </p:spPr>
      </p:sp>
      <p:sp>
        <p:nvSpPr>
          <p:cNvPr id="23556" name="Rectangle 3"/>
          <p:cNvSpPr>
            <a:spLocks noGrp="1" noChangeArrowheads="1"/>
          </p:cNvSpPr>
          <p:nvPr>
            <p:ph type="body" idx="1"/>
          </p:nvPr>
        </p:nvSpPr>
        <p:spPr>
          <a:xfrm>
            <a:off x="0" y="2662238"/>
            <a:ext cx="6669088" cy="6627812"/>
          </a:xfrm>
          <a:noFill/>
          <a:ln/>
        </p:spPr>
        <p:txBody>
          <a:bodyPr/>
          <a:lstStyle/>
          <a:p>
            <a:pPr eaLnBrk="1" hangingPunct="1"/>
            <a:r>
              <a:rPr lang="en-AU" sz="1100" dirty="0" smtClean="0"/>
              <a:t>This graph illustrates just some of the practice changes that have taken place over the course of the research. These data are taken from a review of health centre records where we searched for the processes health centres used for identifying and determining community health issues or needs. </a:t>
            </a:r>
          </a:p>
          <a:p>
            <a:pPr eaLnBrk="1" hangingPunct="1"/>
            <a:endParaRPr lang="en-AU" sz="1100" dirty="0" smtClean="0"/>
          </a:p>
          <a:p>
            <a:pPr eaLnBrk="1" hangingPunct="1"/>
            <a:r>
              <a:rPr lang="en-AU" sz="1100" dirty="0" smtClean="0"/>
              <a:t>As you can see, at baseline there was no evidence of any needs assessments which is clearly evident by the blue bar. </a:t>
            </a:r>
          </a:p>
          <a:p>
            <a:pPr eaLnBrk="1" hangingPunct="1"/>
            <a:endParaRPr lang="en-AU" sz="1100" dirty="0" smtClean="0"/>
          </a:p>
          <a:p>
            <a:pPr eaLnBrk="1" hangingPunct="1"/>
            <a:r>
              <a:rPr lang="en-AU" sz="1100" dirty="0" smtClean="0"/>
              <a:t>Over the course of two annual cycles, we can see documentation has improved – by round two, shown by the green bar, about half of health promotion activities included evidence of a needs assessment process. </a:t>
            </a:r>
          </a:p>
          <a:p>
            <a:pPr eaLnBrk="1" hangingPunct="1"/>
            <a:endParaRPr lang="en-AU" sz="1100" dirty="0" smtClean="0"/>
          </a:p>
          <a:p>
            <a:pPr eaLnBrk="1" hangingPunct="1"/>
            <a:r>
              <a:rPr lang="en-AU" sz="1100" dirty="0" smtClean="0"/>
              <a:t>This graph also gives us more information on the range of needs assessment processes that have been used for identifying community health priorities – for example, felt needs gathered from community stories, comparative needs on what is available from other programs or services, expressed needs which are drawn from local population health data or community profile data and normative needs based on the opinions of experts at conferences, local health centre staff or according to current research evidence or literature.  </a:t>
            </a:r>
          </a:p>
          <a:p>
            <a:pPr eaLnBrk="1" hangingPunct="1"/>
            <a:endParaRPr lang="en-AU" sz="1100" dirty="0" smtClean="0"/>
          </a:p>
          <a:p>
            <a:pPr eaLnBrk="1" hangingPunct="1"/>
            <a:r>
              <a:rPr lang="en-AU" sz="1100" dirty="0" smtClean="0"/>
              <a:t>This information is important because each needs assessment process requires different systems to support their effective implementation. For example, the process for gathering community stories is quite different from collecting statistics on burden of disease. </a:t>
            </a:r>
          </a:p>
          <a:p>
            <a:endParaRPr lang="en-AU" sz="1100" dirty="0" smtClean="0"/>
          </a:p>
          <a:p>
            <a:pPr eaLnBrk="1" hangingPunct="1"/>
            <a:r>
              <a:rPr lang="en-AU" sz="1100" dirty="0" smtClean="0"/>
              <a:t>These improvements in practice appear to be related to firstly, health centre teams having a better understanding of health centre systems and secondly the development or improvements in existing systems that support planning and recording of health promotion. </a:t>
            </a:r>
          </a:p>
          <a:p>
            <a:pPr eaLnBrk="1" hangingPunct="1"/>
            <a:endParaRPr lang="en-AU" sz="11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txBox="1">
            <a:spLocks noGrp="1" noChangeArrowheads="1"/>
          </p:cNvSpPr>
          <p:nvPr/>
        </p:nvSpPr>
        <p:spPr bwMode="auto">
          <a:xfrm>
            <a:off x="0" y="9431338"/>
            <a:ext cx="2889250" cy="322262"/>
          </a:xfrm>
          <a:prstGeom prst="rect">
            <a:avLst/>
          </a:prstGeom>
          <a:noFill/>
          <a:ln w="9525">
            <a:noFill/>
            <a:miter lim="800000"/>
            <a:headEnd/>
            <a:tailEnd/>
          </a:ln>
        </p:spPr>
        <p:txBody>
          <a:bodyPr lIns="89364" tIns="44682" rIns="89364" bIns="44682" anchor="b"/>
          <a:lstStyle/>
          <a:p>
            <a:pPr algn="l" defTabSz="893763" eaLnBrk="0" hangingPunct="0"/>
            <a:r>
              <a:rPr lang="en-US" sz="1200"/>
              <a:t>Prepared by Nikki Clelland</a:t>
            </a:r>
          </a:p>
        </p:txBody>
      </p:sp>
      <p:sp>
        <p:nvSpPr>
          <p:cNvPr id="52227" name="Rectangle 2"/>
          <p:cNvSpPr>
            <a:spLocks noChangeArrowheads="1" noTextEdit="1"/>
          </p:cNvSpPr>
          <p:nvPr>
            <p:ph type="sldImg"/>
          </p:nvPr>
        </p:nvSpPr>
        <p:spPr>
          <a:xfrm>
            <a:off x="1493838" y="531813"/>
            <a:ext cx="3460750" cy="2595562"/>
          </a:xfrm>
          <a:ln/>
        </p:spPr>
      </p:sp>
      <p:sp>
        <p:nvSpPr>
          <p:cNvPr id="52228" name="Rectangle 3"/>
          <p:cNvSpPr>
            <a:spLocks noGrp="1" noChangeArrowheads="1"/>
          </p:cNvSpPr>
          <p:nvPr>
            <p:ph type="body" idx="1"/>
          </p:nvPr>
        </p:nvSpPr>
        <p:spPr>
          <a:xfrm>
            <a:off x="417513" y="3263900"/>
            <a:ext cx="6043612" cy="6097588"/>
          </a:xfrm>
          <a:noFill/>
          <a:ln/>
        </p:spPr>
        <p:txBody>
          <a:bodyPr/>
          <a:lstStyle/>
          <a:p>
            <a:pPr eaLnBrk="1" hangingPunct="1"/>
            <a:r>
              <a:rPr lang="en-AU" sz="1300" dirty="0" smtClean="0"/>
              <a:t>With this improved understanding, health centre teams are better able to identify the strengths and weaknesses in their health centre systems and develop strategies for improvement. </a:t>
            </a:r>
          </a:p>
          <a:p>
            <a:pPr eaLnBrk="1" hangingPunct="1"/>
            <a:endParaRPr lang="en-AU" sz="1300" dirty="0" smtClean="0"/>
          </a:p>
          <a:p>
            <a:pPr eaLnBrk="1" hangingPunct="1"/>
            <a:r>
              <a:rPr lang="en-AU" sz="1300" dirty="0" smtClean="0"/>
              <a:t>By discussing the roles and responsibilities for health promotion with staff, the process has helped teams to match knowledge, skills and interest with the different aspects of practice. This has been particularly important given limitations in workforce expertise and time for health promotion. </a:t>
            </a:r>
          </a:p>
          <a:p>
            <a:pPr eaLnBrk="1" hangingPunct="1"/>
            <a:endParaRPr lang="en-AU" sz="1300" dirty="0" smtClean="0"/>
          </a:p>
          <a:p>
            <a:pPr eaLnBrk="1" hangingPunct="1"/>
            <a:r>
              <a:rPr lang="en-AU" sz="1300" dirty="0" smtClean="0"/>
              <a:t>In addition, participating in CQI has given teams the much needed time and space to talk and reflect on health promotion in their service. </a:t>
            </a:r>
          </a:p>
          <a:p>
            <a:pPr eaLnBrk="1" hangingPunct="1"/>
            <a:endParaRPr lang="en-AU" sz="1300" dirty="0" smtClean="0"/>
          </a:p>
          <a:p>
            <a:pPr eaLnBrk="1" hangingPunct="1"/>
            <a:r>
              <a:rPr lang="en-AU" sz="1300" dirty="0" smtClean="0"/>
              <a:t>With such an emphasis on clinical and curative care, these are early indications of the commitment to reorienting resources towards health promotion. </a:t>
            </a:r>
          </a:p>
          <a:p>
            <a:pPr eaLnBrk="1" hangingPunct="1"/>
            <a:endParaRPr lang="en-AU" sz="1300" dirty="0" smtClean="0"/>
          </a:p>
          <a:p>
            <a:pPr eaLnBrk="1" hangingPunct="1"/>
            <a:r>
              <a:rPr lang="en-AU" sz="1300" dirty="0" smtClean="0"/>
              <a:t>Secondly, there have been improvements in existing systems. There has been increased attention to engaging community and external partners by making better use of systems in place such as health boards and committees and cross-agency working groups. By encouraging health centre teams to reflect on their knowledge of systems that support clinical services, they have been able to better utilise them for the purpose of health promotion. </a:t>
            </a:r>
          </a:p>
          <a:p>
            <a:pPr eaLnBrk="1" hangingPunct="1"/>
            <a:endParaRPr lang="en-AU" sz="1300" dirty="0" smtClean="0"/>
          </a:p>
          <a:p>
            <a:pPr eaLnBrk="1" hangingPunct="1"/>
            <a:r>
              <a:rPr lang="en-AU" sz="1300" dirty="0" smtClean="0"/>
              <a:t>And finally, the development of new systems. The structure and content quality of health promotion documentation has improved significantly over the course of the research. This has stemmed from the introduction and creation of both electronic and paper based planning templates for recording and documenting practice. </a:t>
            </a:r>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Footer Placeholder 3"/>
          <p:cNvSpPr>
            <a:spLocks noGrp="1"/>
          </p:cNvSpPr>
          <p:nvPr>
            <p:ph type="ftr" sz="quarter" idx="10"/>
          </p:nvPr>
        </p:nvSpPr>
        <p:spPr/>
        <p:txBody>
          <a:bodyPr/>
          <a:lstStyle/>
          <a:p>
            <a:pPr>
              <a:defRPr/>
            </a:pPr>
            <a:r>
              <a:rPr lang="en-US" smtClean="0"/>
              <a:t>Prepared by Nikki Clelland</a:t>
            </a:r>
            <a:endParaRPr lang="en-US"/>
          </a:p>
        </p:txBody>
      </p:sp>
      <p:sp>
        <p:nvSpPr>
          <p:cNvPr id="5" name="Slide Number Placeholder 4"/>
          <p:cNvSpPr>
            <a:spLocks noGrp="1"/>
          </p:cNvSpPr>
          <p:nvPr>
            <p:ph type="sldNum" sz="quarter" idx="11"/>
          </p:nvPr>
        </p:nvSpPr>
        <p:spPr/>
        <p:txBody>
          <a:bodyPr/>
          <a:lstStyle/>
          <a:p>
            <a:pPr>
              <a:defRPr/>
            </a:pPr>
            <a:fld id="{402D16B7-E0EF-4441-91FD-447A83A7645D}"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AU" dirty="0" smtClean="0"/>
              <a:t>Continuous quality improvement or CQI, is based on the theory that most problems in the quality of health care stem from poorly organised and fragmented health systems. CQI interventions therefore have an emphasis on improving the way systems function.</a:t>
            </a:r>
          </a:p>
          <a:p>
            <a:pPr eaLnBrk="1" hangingPunct="1"/>
            <a:endParaRPr lang="en-AU" dirty="0" smtClean="0"/>
          </a:p>
          <a:p>
            <a:pPr eaLnBrk="1" hangingPunct="1"/>
            <a:r>
              <a:rPr lang="en-AU" dirty="0" smtClean="0"/>
              <a:t>CQI</a:t>
            </a:r>
            <a:r>
              <a:rPr lang="en-AU" baseline="0" dirty="0" smtClean="0"/>
              <a:t> principles:</a:t>
            </a:r>
          </a:p>
          <a:p>
            <a:pPr eaLnBrk="1" hangingPunct="1"/>
            <a:r>
              <a:rPr lang="en-AU" baseline="0" dirty="0" smtClean="0"/>
              <a:t>Quality is assessed based on the best available evidence. Often we are busy but are we busy doing the right thing </a:t>
            </a:r>
          </a:p>
          <a:p>
            <a:pPr eaLnBrk="1" hangingPunct="1"/>
            <a:r>
              <a:rPr lang="en-AU" baseline="0" dirty="0" smtClean="0"/>
              <a:t>Participation and engagement of those in the system are paramount to the improvement process</a:t>
            </a:r>
          </a:p>
          <a:p>
            <a:pPr eaLnBrk="1" hangingPunct="1"/>
            <a:r>
              <a:rPr lang="en-AU" baseline="0" dirty="0" smtClean="0"/>
              <a:t>Decisions need to be made on good quality data</a:t>
            </a:r>
          </a:p>
          <a:p>
            <a:pPr eaLnBrk="1" hangingPunct="1"/>
            <a:r>
              <a:rPr lang="en-AU" baseline="0" dirty="0" smtClean="0"/>
              <a:t>Focus is on raising general standards of care not pockets of poor practice</a:t>
            </a:r>
          </a:p>
          <a:p>
            <a:pPr eaLnBrk="1" hangingPunct="1"/>
            <a:r>
              <a:rPr lang="en-AU" baseline="0" dirty="0" smtClean="0"/>
              <a:t>No blame culture</a:t>
            </a:r>
          </a:p>
          <a:p>
            <a:pPr eaLnBrk="1" hangingPunct="1"/>
            <a:endParaRPr lang="en-AU" baseline="0" dirty="0" smtClean="0"/>
          </a:p>
          <a:p>
            <a:pPr eaLnBrk="1" hangingPunct="1"/>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Prepared by Nikki Clelland</a:t>
            </a:r>
            <a:endParaRPr lang="en-US"/>
          </a:p>
        </p:txBody>
      </p:sp>
      <p:sp>
        <p:nvSpPr>
          <p:cNvPr id="5" name="Slide Number Placeholder 4"/>
          <p:cNvSpPr>
            <a:spLocks noGrp="1"/>
          </p:cNvSpPr>
          <p:nvPr>
            <p:ph type="sldNum" sz="quarter" idx="11"/>
          </p:nvPr>
        </p:nvSpPr>
        <p:spPr/>
        <p:txBody>
          <a:bodyPr/>
          <a:lstStyle/>
          <a:p>
            <a:pPr>
              <a:defRPr/>
            </a:pPr>
            <a:fld id="{402D16B7-E0EF-4441-91FD-447A83A7645D}"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ftr" sz="quarter" idx="4"/>
          </p:nvPr>
        </p:nvSpPr>
        <p:spPr>
          <a:noFill/>
        </p:spPr>
        <p:txBody>
          <a:bodyPr/>
          <a:lstStyle/>
          <a:p>
            <a:r>
              <a:rPr lang="en-US" smtClean="0"/>
              <a:t>Prepared by Nikki Clelland</a:t>
            </a:r>
          </a:p>
        </p:txBody>
      </p:sp>
      <p:sp>
        <p:nvSpPr>
          <p:cNvPr id="17411" name="Rectangle 2"/>
          <p:cNvSpPr>
            <a:spLocks noChangeArrowheads="1" noTextEdit="1"/>
          </p:cNvSpPr>
          <p:nvPr>
            <p:ph type="sldImg"/>
          </p:nvPr>
        </p:nvSpPr>
        <p:spPr>
          <a:xfrm>
            <a:off x="1514475" y="182563"/>
            <a:ext cx="3459163" cy="2595562"/>
          </a:xfrm>
          <a:ln/>
        </p:spPr>
      </p:sp>
      <p:sp>
        <p:nvSpPr>
          <p:cNvPr id="17412" name="Rectangle 3"/>
          <p:cNvSpPr>
            <a:spLocks noGrp="1" noChangeArrowheads="1"/>
          </p:cNvSpPr>
          <p:nvPr>
            <p:ph type="body" idx="1"/>
          </p:nvPr>
        </p:nvSpPr>
        <p:spPr>
          <a:xfrm>
            <a:off x="207963" y="2914650"/>
            <a:ext cx="6253162" cy="6446838"/>
          </a:xfrm>
          <a:noFill/>
          <a:ln/>
        </p:spPr>
        <p:txBody>
          <a:bodyPr/>
          <a:lstStyle/>
          <a:p>
            <a:pPr eaLnBrk="1" hangingPunct="1"/>
            <a:r>
              <a:rPr lang="en-AU" dirty="0" smtClean="0"/>
              <a:t>In the</a:t>
            </a:r>
            <a:r>
              <a:rPr lang="en-AU" baseline="0" dirty="0" smtClean="0"/>
              <a:t> Australian Indigenous primary health care context, </a:t>
            </a:r>
            <a:r>
              <a:rPr lang="en-AU" dirty="0" smtClean="0"/>
              <a:t>the</a:t>
            </a:r>
            <a:r>
              <a:rPr lang="en-AU" baseline="0" dirty="0" smtClean="0"/>
              <a:t> </a:t>
            </a:r>
            <a:r>
              <a:rPr lang="en-AU" dirty="0" smtClean="0"/>
              <a:t>Audit </a:t>
            </a:r>
            <a:r>
              <a:rPr lang="en-AU" dirty="0" smtClean="0"/>
              <a:t>and Best Practice for Chronic Disease or ABCD </a:t>
            </a:r>
            <a:r>
              <a:rPr lang="en-AU" dirty="0" smtClean="0"/>
              <a:t>continuous</a:t>
            </a:r>
            <a:r>
              <a:rPr lang="en-AU" baseline="0" dirty="0" smtClean="0"/>
              <a:t> quality improvement intervention, </a:t>
            </a:r>
            <a:r>
              <a:rPr lang="en-AU" dirty="0" smtClean="0"/>
              <a:t>has shown evidence of improvements in health centre systems, processes and outcomes of health care</a:t>
            </a:r>
            <a:r>
              <a:rPr lang="en-AU" dirty="0" smtClean="0"/>
              <a:t>. </a:t>
            </a:r>
            <a:endParaRPr lang="en-AU" dirty="0" smtClean="0"/>
          </a:p>
          <a:p>
            <a:pPr eaLnBrk="1" hangingPunct="1"/>
            <a:endParaRPr lang="en-AU" dirty="0" smtClean="0"/>
          </a:p>
          <a:p>
            <a:pPr eaLnBrk="1" hangingPunct="1"/>
            <a:r>
              <a:rPr lang="en-AU" dirty="0" smtClean="0"/>
              <a:t>This quality improvement program uses a planned, step by step approach based on annual plan-do-study-act cycles – illustrated by this circle. </a:t>
            </a:r>
          </a:p>
          <a:p>
            <a:pPr eaLnBrk="1" hangingPunct="1"/>
            <a:endParaRPr lang="en-AU" dirty="0" smtClean="0"/>
          </a:p>
          <a:p>
            <a:r>
              <a:rPr lang="en-AU" sz="1200" kern="1200" dirty="0" smtClean="0">
                <a:solidFill>
                  <a:schemeClr val="tx1"/>
                </a:solidFill>
                <a:latin typeface="Arial" charset="0"/>
                <a:ea typeface="ＭＳ Ｐゴシック" pitchFamily="34" charset="-128"/>
                <a:cs typeface="+mn-cs"/>
              </a:rPr>
              <a:t>The cycle</a:t>
            </a:r>
            <a:r>
              <a:rPr lang="en-AU" sz="1200" kern="1200" baseline="0" dirty="0" smtClean="0">
                <a:solidFill>
                  <a:schemeClr val="tx1"/>
                </a:solidFill>
                <a:latin typeface="Arial" charset="0"/>
                <a:ea typeface="ＭＳ Ｐゴシック" pitchFamily="34" charset="-128"/>
                <a:cs typeface="+mn-cs"/>
              </a:rPr>
              <a:t> begins </a:t>
            </a:r>
            <a:r>
              <a:rPr lang="en-AU" sz="1200" kern="1200" dirty="0" smtClean="0">
                <a:solidFill>
                  <a:schemeClr val="tx1"/>
                </a:solidFill>
                <a:latin typeface="Arial" charset="0"/>
                <a:ea typeface="ＭＳ Ｐゴシック" pitchFamily="34" charset="-128"/>
                <a:cs typeface="+mn-cs"/>
              </a:rPr>
              <a:t>with the negotiation and signing of a participation agreement and local orientation and training for health centre staff. </a:t>
            </a:r>
          </a:p>
          <a:p>
            <a:r>
              <a:rPr lang="en-AU" sz="1200" kern="1200" dirty="0" smtClean="0">
                <a:solidFill>
                  <a:schemeClr val="tx1"/>
                </a:solidFill>
                <a:latin typeface="Arial" charset="0"/>
                <a:ea typeface="ＭＳ Ｐゴシック" pitchFamily="34" charset="-128"/>
                <a:cs typeface="+mn-cs"/>
              </a:rPr>
              <a:t> </a:t>
            </a:r>
          </a:p>
          <a:p>
            <a:r>
              <a:rPr lang="en-AU" sz="1200" kern="1200" dirty="0" smtClean="0">
                <a:solidFill>
                  <a:schemeClr val="tx1"/>
                </a:solidFill>
                <a:latin typeface="Arial" charset="0"/>
                <a:ea typeface="ＭＳ Ｐゴシック" pitchFamily="34" charset="-128"/>
                <a:cs typeface="+mn-cs"/>
              </a:rPr>
              <a:t>Then,</a:t>
            </a:r>
            <a:r>
              <a:rPr lang="en-AU" sz="1200" kern="1200" baseline="0" dirty="0" smtClean="0">
                <a:solidFill>
                  <a:schemeClr val="tx1"/>
                </a:solidFill>
                <a:latin typeface="Arial" charset="0"/>
                <a:ea typeface="ＭＳ Ｐゴシック" pitchFamily="34" charset="-128"/>
                <a:cs typeface="+mn-cs"/>
              </a:rPr>
              <a:t> </a:t>
            </a:r>
            <a:r>
              <a:rPr lang="en-AU" sz="1200" kern="1200" baseline="0" dirty="0" smtClean="0">
                <a:solidFill>
                  <a:schemeClr val="tx1"/>
                </a:solidFill>
                <a:latin typeface="Arial" charset="0"/>
                <a:ea typeface="ＭＳ Ｐゴシック" pitchFamily="34" charset="-128"/>
                <a:cs typeface="+mn-cs"/>
              </a:rPr>
              <a:t>audit tools are used to collect </a:t>
            </a:r>
            <a:r>
              <a:rPr lang="en-AU" sz="1200" kern="1200" dirty="0" smtClean="0">
                <a:solidFill>
                  <a:schemeClr val="tx1"/>
                </a:solidFill>
                <a:latin typeface="Arial" charset="0"/>
                <a:ea typeface="ＭＳ Ｐゴシック" pitchFamily="34" charset="-128"/>
                <a:cs typeface="+mn-cs"/>
              </a:rPr>
              <a:t>information on the quality of practice and on how well health centre systems are functioning in order to support practice</a:t>
            </a:r>
            <a:r>
              <a:rPr lang="en-AU" sz="1200" kern="1200" baseline="0" dirty="0" smtClean="0">
                <a:solidFill>
                  <a:schemeClr val="tx1"/>
                </a:solidFill>
                <a:latin typeface="Arial" charset="0"/>
                <a:ea typeface="ＭＳ Ｐゴシック" pitchFamily="34" charset="-128"/>
                <a:cs typeface="+mn-cs"/>
              </a:rPr>
              <a:t>. </a:t>
            </a:r>
            <a:endParaRPr lang="en-AU" sz="1200" kern="1200" dirty="0" smtClean="0">
              <a:solidFill>
                <a:schemeClr val="tx1"/>
              </a:solidFill>
              <a:latin typeface="Arial" charset="0"/>
              <a:ea typeface="ＭＳ Ｐゴシック" pitchFamily="34" charset="-128"/>
              <a:cs typeface="+mn-cs"/>
            </a:endParaRPr>
          </a:p>
          <a:p>
            <a:r>
              <a:rPr lang="en-AU" sz="1200" kern="1200" dirty="0" smtClean="0">
                <a:solidFill>
                  <a:schemeClr val="tx1"/>
                </a:solidFill>
                <a:latin typeface="Arial" charset="0"/>
                <a:ea typeface="ＭＳ Ｐゴシック" pitchFamily="34" charset="-128"/>
                <a:cs typeface="+mn-cs"/>
              </a:rPr>
              <a:t> </a:t>
            </a:r>
          </a:p>
          <a:p>
            <a:r>
              <a:rPr lang="en-AU" sz="1200" kern="1200" dirty="0" smtClean="0">
                <a:solidFill>
                  <a:schemeClr val="tx1"/>
                </a:solidFill>
                <a:latin typeface="Arial" charset="0"/>
                <a:ea typeface="ＭＳ Ｐゴシック" pitchFamily="34" charset="-128"/>
                <a:cs typeface="+mn-cs"/>
              </a:rPr>
              <a:t>These data are analysed and interpreted to suit the local health centre context and a report is prepared for each health service. </a:t>
            </a:r>
          </a:p>
          <a:p>
            <a:endParaRPr lang="en-AU" sz="1200" kern="1200" dirty="0" smtClean="0">
              <a:solidFill>
                <a:schemeClr val="tx1"/>
              </a:solidFill>
              <a:latin typeface="Arial" charset="0"/>
              <a:ea typeface="ＭＳ Ｐゴシック" pitchFamily="3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sz="1200" kern="1200" dirty="0" smtClean="0">
                <a:solidFill>
                  <a:schemeClr val="tx1"/>
                </a:solidFill>
                <a:latin typeface="Arial" charset="0"/>
                <a:ea typeface="ＭＳ Ｐゴシック" pitchFamily="34" charset="-128"/>
                <a:cs typeface="+mn-cs"/>
              </a:rPr>
              <a:t>Feedback workshops are organised where key messages are presented and discussed in order for health teams to develop goals and local action plans. </a:t>
            </a:r>
            <a:r>
              <a:rPr lang="en-AU" dirty="0" smtClean="0"/>
              <a:t>The success of these goals can then be monitored at the start of the next cycle, and so on and so on. </a:t>
            </a:r>
          </a:p>
          <a:p>
            <a:pPr eaLnBrk="1" hangingPunct="1"/>
            <a:endParaRPr lang="en-AU" dirty="0" smtClean="0"/>
          </a:p>
          <a:p>
            <a:pPr eaLnBrk="1" hangingPunct="1"/>
            <a:r>
              <a:rPr lang="en-AU" dirty="0" smtClean="0"/>
              <a:t>ABCD emphasises the participation of people involved in service delivery. It is </a:t>
            </a:r>
            <a:r>
              <a:rPr lang="en-AU" i="1" dirty="0" smtClean="0"/>
              <a:t>their</a:t>
            </a:r>
            <a:r>
              <a:rPr lang="en-AU" dirty="0" smtClean="0"/>
              <a:t> intimate knowledge and understanding about their work and the systems that support them to carry out this work that are essential to facilitating improvement. </a:t>
            </a:r>
          </a:p>
          <a:p>
            <a:pPr eaLnBrk="1" hangingPunct="1"/>
            <a:endParaRPr lang="en-AU" dirty="0" smtClean="0"/>
          </a:p>
          <a:p>
            <a:pPr eaLnBrk="1" hangingPunct="1"/>
            <a:r>
              <a:rPr lang="en-AU" dirty="0" smtClean="0"/>
              <a:t>It </a:t>
            </a:r>
            <a:r>
              <a:rPr lang="en-AU" dirty="0" smtClean="0"/>
              <a:t>was on the back of </a:t>
            </a:r>
            <a:r>
              <a:rPr lang="en-AU" dirty="0" smtClean="0"/>
              <a:t>the ABCD success, that </a:t>
            </a:r>
            <a:r>
              <a:rPr lang="en-AU" dirty="0" smtClean="0"/>
              <a:t>we initiated a 3 year investigation into the feasibility of </a:t>
            </a:r>
            <a:r>
              <a:rPr lang="en-AU" dirty="0" smtClean="0"/>
              <a:t>this</a:t>
            </a:r>
            <a:r>
              <a:rPr lang="en-AU" baseline="0" dirty="0" smtClean="0"/>
              <a:t> or a similar </a:t>
            </a:r>
            <a:r>
              <a:rPr lang="en-AU" dirty="0" smtClean="0"/>
              <a:t>model </a:t>
            </a:r>
            <a:r>
              <a:rPr lang="en-AU" dirty="0" smtClean="0"/>
              <a:t>in health promotion.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ftr" sz="quarter" idx="4"/>
          </p:nvPr>
        </p:nvSpPr>
        <p:spPr>
          <a:noFill/>
        </p:spPr>
        <p:txBody>
          <a:bodyPr/>
          <a:lstStyle/>
          <a:p>
            <a:r>
              <a:rPr lang="en-US" smtClean="0"/>
              <a:t>Prepared by Nikki Clelland</a:t>
            </a:r>
          </a:p>
        </p:txBody>
      </p:sp>
      <p:sp>
        <p:nvSpPr>
          <p:cNvPr id="18435" name="Rectangle 2"/>
          <p:cNvSpPr>
            <a:spLocks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AU" dirty="0" smtClean="0"/>
              <a:t>The objectives of this research </a:t>
            </a:r>
            <a:r>
              <a:rPr lang="en-AU" dirty="0" smtClean="0"/>
              <a:t>were</a:t>
            </a:r>
            <a:r>
              <a:rPr lang="en-AU" baseline="0" dirty="0" smtClean="0"/>
              <a:t> </a:t>
            </a:r>
            <a:r>
              <a:rPr lang="en-AU" dirty="0" smtClean="0"/>
              <a:t>to </a:t>
            </a:r>
            <a:r>
              <a:rPr lang="en-AU" dirty="0" smtClean="0"/>
              <a:t>develop and introduce </a:t>
            </a:r>
            <a:r>
              <a:rPr lang="en-AU" dirty="0" smtClean="0"/>
              <a:t>quality improvement</a:t>
            </a:r>
            <a:r>
              <a:rPr lang="en-AU" baseline="0" dirty="0" smtClean="0"/>
              <a:t> tools and processes in he</a:t>
            </a:r>
            <a:r>
              <a:rPr lang="en-AU" dirty="0" smtClean="0"/>
              <a:t>alth promotion in </a:t>
            </a:r>
            <a:r>
              <a:rPr lang="en-AU" dirty="0" smtClean="0"/>
              <a:t>4 Australian Indigenous primary health care centres, </a:t>
            </a:r>
            <a:endParaRPr lang="en-AU" dirty="0" smtClean="0"/>
          </a:p>
          <a:p>
            <a:pPr eaLnBrk="1" hangingPunct="1"/>
            <a:endParaRPr lang="en-AU" dirty="0" smtClean="0"/>
          </a:p>
          <a:p>
            <a:pPr eaLnBrk="1" hangingPunct="1"/>
            <a:r>
              <a:rPr lang="en-AU" dirty="0" smtClean="0"/>
              <a:t>to describe</a:t>
            </a:r>
            <a:r>
              <a:rPr lang="en-AU" baseline="0" dirty="0" smtClean="0"/>
              <a:t> </a:t>
            </a:r>
            <a:r>
              <a:rPr lang="en-AU" dirty="0" smtClean="0"/>
              <a:t>changes </a:t>
            </a:r>
            <a:r>
              <a:rPr lang="en-AU" dirty="0" smtClean="0"/>
              <a:t>over the course of two annual cycles and on this basis, </a:t>
            </a:r>
            <a:endParaRPr lang="en-AU" dirty="0" smtClean="0"/>
          </a:p>
          <a:p>
            <a:pPr eaLnBrk="1" hangingPunct="1"/>
            <a:endParaRPr lang="en-AU" dirty="0" smtClean="0"/>
          </a:p>
          <a:p>
            <a:pPr eaLnBrk="1" hangingPunct="1"/>
            <a:r>
              <a:rPr lang="en-AU" dirty="0" smtClean="0"/>
              <a:t>discuss </a:t>
            </a:r>
            <a:r>
              <a:rPr lang="en-AU" dirty="0" smtClean="0"/>
              <a:t>the extent to which the approach is feasible </a:t>
            </a:r>
            <a:r>
              <a:rPr lang="en-AU" dirty="0" smtClean="0"/>
              <a:t>in </a:t>
            </a:r>
            <a:r>
              <a:rPr lang="en-AU" dirty="0" smtClean="0"/>
              <a:t>health promotion. </a:t>
            </a:r>
          </a:p>
          <a:p>
            <a:pPr eaLnBrk="1" hangingPunct="1"/>
            <a:endParaRPr lang="en-AU" dirty="0" smtClean="0"/>
          </a:p>
          <a:p>
            <a:pPr eaLnBrk="1" hangingPunct="1"/>
            <a:endParaRPr lang="en-AU" dirty="0" smtClean="0"/>
          </a:p>
          <a:p>
            <a:pPr eaLnBrk="1" hangingPunct="1"/>
            <a:endParaRPr lang="en-AU" dirty="0" smtClean="0"/>
          </a:p>
          <a:p>
            <a:pPr eaLnBrk="1" hangingPunct="1"/>
            <a:r>
              <a:rPr lang="en-AU" dirty="0" smtClean="0"/>
              <a:t>  </a:t>
            </a:r>
          </a:p>
          <a:p>
            <a:pPr eaLnBrk="1" hangingPunct="1"/>
            <a:endParaRPr lang="en-AU"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6"/>
          <p:cNvSpPr txBox="1">
            <a:spLocks noGrp="1" noChangeArrowheads="1"/>
          </p:cNvSpPr>
          <p:nvPr/>
        </p:nvSpPr>
        <p:spPr bwMode="auto">
          <a:xfrm>
            <a:off x="0" y="9431338"/>
            <a:ext cx="2889250" cy="322262"/>
          </a:xfrm>
          <a:prstGeom prst="rect">
            <a:avLst/>
          </a:prstGeom>
          <a:noFill/>
          <a:ln w="9525">
            <a:noFill/>
            <a:miter lim="800000"/>
            <a:headEnd/>
            <a:tailEnd/>
          </a:ln>
        </p:spPr>
        <p:txBody>
          <a:bodyPr lIns="89364" tIns="44682" rIns="89364" bIns="44682" anchor="b"/>
          <a:lstStyle/>
          <a:p>
            <a:pPr algn="l" defTabSz="893763" eaLnBrk="0" hangingPunct="0"/>
            <a:r>
              <a:rPr lang="en-US" sz="1200"/>
              <a:t>Prepared by Nikki Clelland</a:t>
            </a:r>
          </a:p>
        </p:txBody>
      </p:sp>
      <p:sp>
        <p:nvSpPr>
          <p:cNvPr id="56323" name="Rectangle 2"/>
          <p:cNvSpPr>
            <a:spLocks noChangeArrowheads="1" noTextEdit="1"/>
          </p:cNvSpPr>
          <p:nvPr>
            <p:ph type="sldImg"/>
          </p:nvPr>
        </p:nvSpPr>
        <p:spPr>
          <a:xfrm>
            <a:off x="1493838" y="531813"/>
            <a:ext cx="3460750" cy="2595562"/>
          </a:xfrm>
          <a:ln/>
        </p:spPr>
      </p:sp>
      <p:sp>
        <p:nvSpPr>
          <p:cNvPr id="56324" name="Rectangle 3"/>
          <p:cNvSpPr>
            <a:spLocks noGrp="1" noChangeArrowheads="1"/>
          </p:cNvSpPr>
          <p:nvPr>
            <p:ph type="body" idx="1"/>
          </p:nvPr>
        </p:nvSpPr>
        <p:spPr>
          <a:xfrm>
            <a:off x="417513" y="3263900"/>
            <a:ext cx="6043612" cy="6097588"/>
          </a:xfrm>
          <a:noFill/>
          <a:ln/>
        </p:spPr>
        <p:txBody>
          <a:bodyPr/>
          <a:lstStyle/>
          <a:p>
            <a:pPr eaLnBrk="1" hangingPunct="1"/>
            <a:r>
              <a:rPr lang="en-AU" dirty="0" smtClean="0"/>
              <a:t>It is worth mentioning just briefly the </a:t>
            </a:r>
            <a:r>
              <a:rPr lang="en-AU" dirty="0" smtClean="0"/>
              <a:t>setting</a:t>
            </a:r>
            <a:r>
              <a:rPr lang="en-AU" baseline="0" dirty="0" smtClean="0"/>
              <a:t>s </a:t>
            </a:r>
            <a:r>
              <a:rPr lang="en-AU" dirty="0" smtClean="0"/>
              <a:t>for </a:t>
            </a:r>
            <a:r>
              <a:rPr lang="en-AU" dirty="0" smtClean="0"/>
              <a:t>this research. </a:t>
            </a:r>
          </a:p>
          <a:p>
            <a:pPr eaLnBrk="1" hangingPunct="1"/>
            <a:endParaRPr lang="en-AU" dirty="0" smtClean="0"/>
          </a:p>
          <a:p>
            <a:pPr eaLnBrk="1" hangingPunct="1"/>
            <a:r>
              <a:rPr lang="en-AU" dirty="0" smtClean="0"/>
              <a:t>About 90% of Indigenous people in the Northern Territory live in discrete Indigenous communities. The majority of these people access primary health care through community health centres rather than through private doctors or general practice as do the majority of Australians. </a:t>
            </a:r>
          </a:p>
          <a:p>
            <a:pPr eaLnBrk="1" hangingPunct="1"/>
            <a:endParaRPr lang="en-AU" dirty="0" smtClean="0"/>
          </a:p>
          <a:p>
            <a:pPr eaLnBrk="1" hangingPunct="1"/>
            <a:r>
              <a:rPr lang="en-AU" dirty="0" smtClean="0"/>
              <a:t>So importantly, </a:t>
            </a:r>
            <a:r>
              <a:rPr lang="en-AU" dirty="0" smtClean="0"/>
              <a:t>the</a:t>
            </a:r>
            <a:r>
              <a:rPr lang="en-AU" baseline="0" dirty="0" smtClean="0"/>
              <a:t> health </a:t>
            </a:r>
            <a:r>
              <a:rPr lang="en-AU" dirty="0" smtClean="0"/>
              <a:t>services participating in our study are </a:t>
            </a:r>
            <a:r>
              <a:rPr lang="en-AU" dirty="0" smtClean="0"/>
              <a:t>at the forefront of health care for many Indigenous people. </a:t>
            </a:r>
          </a:p>
          <a:p>
            <a:pPr eaLnBrk="1" hangingPunct="1"/>
            <a:endParaRPr lang="en-AU" dirty="0" smtClean="0"/>
          </a:p>
          <a:p>
            <a:pPr eaLnBrk="1" hangingPunct="1"/>
            <a:r>
              <a:rPr lang="en-AU" dirty="0" smtClean="0"/>
              <a:t>The </a:t>
            </a:r>
            <a:r>
              <a:rPr lang="en-AU" dirty="0" smtClean="0"/>
              <a:t>burden </a:t>
            </a:r>
            <a:r>
              <a:rPr lang="en-AU" dirty="0" smtClean="0"/>
              <a:t>of </a:t>
            </a:r>
            <a:r>
              <a:rPr lang="en-AU" dirty="0" smtClean="0"/>
              <a:t>ill health in Indigenous communities </a:t>
            </a:r>
            <a:r>
              <a:rPr lang="en-AU" dirty="0" smtClean="0"/>
              <a:t>also means </a:t>
            </a:r>
            <a:r>
              <a:rPr lang="en-AU" dirty="0" smtClean="0"/>
              <a:t>that acute care and clinical services </a:t>
            </a:r>
            <a:r>
              <a:rPr lang="en-AU" dirty="0" smtClean="0"/>
              <a:t>dominate</a:t>
            </a:r>
            <a:r>
              <a:rPr lang="en-AU" baseline="0" dirty="0" smtClean="0"/>
              <a:t> with much less emphasis on health promotion and prevention aspects of primary health care. </a:t>
            </a:r>
            <a:r>
              <a:rPr lang="en-AU" dirty="0" smtClean="0"/>
              <a:t> </a:t>
            </a:r>
            <a:endParaRPr lang="en-AU" dirty="0" smtClean="0"/>
          </a:p>
          <a:p>
            <a:pPr eaLnBrk="1" hangingPunct="1"/>
            <a:endParaRPr lang="en-AU" dirty="0" smtClean="0"/>
          </a:p>
          <a:p>
            <a:pPr eaLnBrk="1" hangingPunct="1"/>
            <a:r>
              <a:rPr lang="en-AU" dirty="0" smtClean="0"/>
              <a:t>This focus on </a:t>
            </a:r>
            <a:r>
              <a:rPr lang="en-AU" dirty="0" smtClean="0"/>
              <a:t>clinical health care has </a:t>
            </a:r>
            <a:r>
              <a:rPr lang="en-AU" dirty="0" smtClean="0"/>
              <a:t>also contributed to the composition and skills of the workforce. These health centres employ multidisciplinary teams of 5 to more than 50 staff including nurses, allied health, doctors and Aboriginal Health Workers. </a:t>
            </a:r>
          </a:p>
          <a:p>
            <a:pPr eaLnBrk="1" hangingPunct="1"/>
            <a:endParaRPr lang="en-AU" dirty="0" smtClean="0"/>
          </a:p>
          <a:p>
            <a:pPr eaLnBrk="1" hangingPunct="1"/>
            <a:r>
              <a:rPr lang="en-AU" dirty="0" smtClean="0"/>
              <a:t>Access to these communities can also be difficult – some can only be reached by air or sea and driving is restricted during the rainy season. Distance to the nearest urban centre maybe less than 20km or up to 600kms by road. </a:t>
            </a:r>
            <a:endParaRPr lang="en-AU" dirty="0" smtClean="0"/>
          </a:p>
          <a:p>
            <a:pPr eaLnBrk="1" hangingPunct="1"/>
            <a:endParaRPr lang="en-AU" dirty="0" smtClean="0"/>
          </a:p>
          <a:p>
            <a:pPr eaLnBrk="1" hangingPunct="1"/>
            <a:r>
              <a:rPr lang="en-AU" dirty="0" smtClean="0">
                <a:latin typeface="Arial" pitchFamily="34" charset="0"/>
              </a:rPr>
              <a:t>I will now describe the quality improvement tools and discuss the challenges we’ve experienced from their application in this context of Indigenous primary health care. </a:t>
            </a:r>
            <a:endParaRPr lang="en-AU" dirty="0" smtClean="0"/>
          </a:p>
          <a:p>
            <a:pPr eaLnBrk="1" hangingPunct="1"/>
            <a:endParaRPr lang="en-AU"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493838" y="531813"/>
            <a:ext cx="3460750" cy="2595562"/>
          </a:xfrm>
          <a:ln/>
        </p:spPr>
      </p:sp>
      <p:sp>
        <p:nvSpPr>
          <p:cNvPr id="54275" name="Notes Placeholder 2"/>
          <p:cNvSpPr>
            <a:spLocks noGrp="1"/>
          </p:cNvSpPr>
          <p:nvPr>
            <p:ph type="body" idx="1"/>
          </p:nvPr>
        </p:nvSpPr>
        <p:spPr>
          <a:xfrm>
            <a:off x="417513" y="3263900"/>
            <a:ext cx="6043612" cy="6097588"/>
          </a:xfrm>
          <a:noFill/>
          <a:ln/>
        </p:spPr>
        <p:txBody>
          <a:bodyPr/>
          <a:lstStyle/>
          <a:p>
            <a:r>
              <a:rPr lang="en-AU" dirty="0" smtClean="0"/>
              <a:t>A core component and an objective of this research has been the development of two quality improvement tools in health promotion. </a:t>
            </a:r>
            <a:endParaRPr lang="en-AU" dirty="0" smtClean="0"/>
          </a:p>
          <a:p>
            <a:endParaRPr lang="en-AU" dirty="0" smtClean="0"/>
          </a:p>
          <a:p>
            <a:r>
              <a:rPr lang="en-AU" dirty="0" smtClean="0"/>
              <a:t>The </a:t>
            </a:r>
            <a:r>
              <a:rPr lang="en-AU" dirty="0" smtClean="0"/>
              <a:t>first is a health promotion audit tool. The purpose of this tool is to </a:t>
            </a:r>
            <a:r>
              <a:rPr lang="en-AU" dirty="0" smtClean="0"/>
              <a:t>collect information that allows us to compare what</a:t>
            </a:r>
            <a:r>
              <a:rPr lang="en-AU" baseline="0" dirty="0" smtClean="0"/>
              <a:t> is being done, and how well this aligns with the evidence base. Information is collected through a review of </a:t>
            </a:r>
            <a:r>
              <a:rPr lang="en-AU" dirty="0" smtClean="0"/>
              <a:t>health </a:t>
            </a:r>
            <a:r>
              <a:rPr lang="en-AU" dirty="0" smtClean="0"/>
              <a:t>centre records such as project plans and reports. </a:t>
            </a:r>
            <a:r>
              <a:rPr lang="en-AU" dirty="0" smtClean="0"/>
              <a:t>Answering </a:t>
            </a:r>
            <a:r>
              <a:rPr lang="en-AU" dirty="0" smtClean="0"/>
              <a:t>the audit tool questions gives us some insight into the quality of practice. </a:t>
            </a:r>
          </a:p>
          <a:p>
            <a:endParaRPr lang="en-AU" dirty="0" smtClean="0"/>
          </a:p>
          <a:p>
            <a:r>
              <a:rPr lang="en-AU" dirty="0" smtClean="0"/>
              <a:t>The second instrument is a systems assessment tool, or SAT. This tool is used to gather </a:t>
            </a:r>
            <a:r>
              <a:rPr lang="en-AU" dirty="0" smtClean="0"/>
              <a:t>health</a:t>
            </a:r>
            <a:r>
              <a:rPr lang="en-AU" baseline="0" dirty="0" smtClean="0"/>
              <a:t> centre teams perceptions </a:t>
            </a:r>
            <a:r>
              <a:rPr lang="en-AU" dirty="0" smtClean="0"/>
              <a:t>on </a:t>
            </a:r>
            <a:r>
              <a:rPr lang="en-AU" dirty="0" smtClean="0"/>
              <a:t>how well health centre systems are functioning to support </a:t>
            </a:r>
            <a:r>
              <a:rPr lang="en-AU" dirty="0" smtClean="0"/>
              <a:t>their</a:t>
            </a:r>
            <a:r>
              <a:rPr lang="en-AU" baseline="0" dirty="0" smtClean="0"/>
              <a:t> </a:t>
            </a:r>
            <a:r>
              <a:rPr lang="en-AU" dirty="0" smtClean="0"/>
              <a:t>health </a:t>
            </a:r>
            <a:r>
              <a:rPr lang="en-AU" dirty="0" smtClean="0"/>
              <a:t>promotion practice. Information is gathered through a facilitated group discussion. Teams discuss and arrive at a score between 0-11 which reflects the state of system development. Notes about how they arrived at this score are also recorded.</a:t>
            </a:r>
          </a:p>
          <a:p>
            <a:endParaRPr lang="en-AU" dirty="0" smtClean="0"/>
          </a:p>
          <a:p>
            <a:r>
              <a:rPr lang="en-AU" dirty="0" smtClean="0"/>
              <a:t>Both tools provide a structure and process for collecting data that are brought together and fed back to the health centre teams. </a:t>
            </a:r>
          </a:p>
          <a:p>
            <a:endParaRPr lang="en-AU" dirty="0" smtClean="0"/>
          </a:p>
        </p:txBody>
      </p:sp>
      <p:sp>
        <p:nvSpPr>
          <p:cNvPr id="54276" name="Footer Placeholder 3"/>
          <p:cNvSpPr txBox="1">
            <a:spLocks noGrp="1"/>
          </p:cNvSpPr>
          <p:nvPr/>
        </p:nvSpPr>
        <p:spPr bwMode="auto">
          <a:xfrm>
            <a:off x="0" y="9431338"/>
            <a:ext cx="2889250" cy="322262"/>
          </a:xfrm>
          <a:prstGeom prst="rect">
            <a:avLst/>
          </a:prstGeom>
          <a:noFill/>
          <a:ln w="9525">
            <a:noFill/>
            <a:miter lim="800000"/>
            <a:headEnd/>
            <a:tailEnd/>
          </a:ln>
        </p:spPr>
        <p:txBody>
          <a:bodyPr lIns="89364" tIns="44682" rIns="89364" bIns="44682" anchor="b"/>
          <a:lstStyle/>
          <a:p>
            <a:pPr algn="l" defTabSz="893763" eaLnBrk="0" hangingPunct="0"/>
            <a:r>
              <a:rPr lang="en-US" sz="1200"/>
              <a:t>Prepared by Nikki Clelland</a:t>
            </a:r>
          </a:p>
        </p:txBody>
      </p:sp>
      <p:sp>
        <p:nvSpPr>
          <p:cNvPr id="54277" name="Slide Number Placeholder 4"/>
          <p:cNvSpPr txBox="1">
            <a:spLocks noGrp="1"/>
          </p:cNvSpPr>
          <p:nvPr/>
        </p:nvSpPr>
        <p:spPr bwMode="auto">
          <a:xfrm>
            <a:off x="3890963" y="9501188"/>
            <a:ext cx="2778125" cy="252412"/>
          </a:xfrm>
          <a:prstGeom prst="rect">
            <a:avLst/>
          </a:prstGeom>
          <a:noFill/>
          <a:ln w="9525">
            <a:noFill/>
            <a:miter lim="800000"/>
            <a:headEnd/>
            <a:tailEnd/>
          </a:ln>
        </p:spPr>
        <p:txBody>
          <a:bodyPr lIns="89364" tIns="44682" rIns="89364" bIns="44682" anchor="b"/>
          <a:lstStyle/>
          <a:p>
            <a:pPr algn="r" defTabSz="893763" eaLnBrk="0" hangingPunct="0"/>
            <a:fld id="{A2813F83-F6F9-4EC6-A37D-5B1754C9E846}" type="slidenum">
              <a:rPr lang="en-US" sz="1200"/>
              <a:pPr algn="r" defTabSz="893763" eaLnBrk="0" hangingPunct="0"/>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6"/>
          <p:cNvSpPr>
            <a:spLocks noGrp="1" noChangeArrowheads="1"/>
          </p:cNvSpPr>
          <p:nvPr>
            <p:ph type="ftr" sz="quarter" idx="4"/>
          </p:nvPr>
        </p:nvSpPr>
        <p:spPr>
          <a:noFill/>
        </p:spPr>
        <p:txBody>
          <a:bodyPr/>
          <a:lstStyle/>
          <a:p>
            <a:r>
              <a:rPr lang="en-US" smtClean="0">
                <a:ea typeface="ＭＳ Ｐゴシック"/>
                <a:cs typeface="ＭＳ Ｐゴシック"/>
              </a:rPr>
              <a:t>Prepared by Nikki Clelland</a:t>
            </a:r>
          </a:p>
        </p:txBody>
      </p:sp>
      <p:sp>
        <p:nvSpPr>
          <p:cNvPr id="54274" name="Rectangle 2"/>
          <p:cNvSpPr>
            <a:spLocks noGrp="1" noRot="1" noChangeAspect="1" noChangeArrowheads="1" noTextEdit="1"/>
          </p:cNvSpPr>
          <p:nvPr>
            <p:ph type="sldImg"/>
          </p:nvPr>
        </p:nvSpPr>
        <p:spPr>
          <a:xfrm>
            <a:off x="1465263" y="252413"/>
            <a:ext cx="3594100" cy="2695575"/>
          </a:xfrm>
          <a:ln/>
        </p:spPr>
      </p:sp>
      <p:sp>
        <p:nvSpPr>
          <p:cNvPr id="54275" name="Rectangle 3"/>
          <p:cNvSpPr>
            <a:spLocks noGrp="1" noChangeArrowheads="1"/>
          </p:cNvSpPr>
          <p:nvPr>
            <p:ph type="body" idx="1"/>
          </p:nvPr>
        </p:nvSpPr>
        <p:spPr>
          <a:xfrm>
            <a:off x="0" y="3090732"/>
            <a:ext cx="6669088" cy="6198710"/>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AU" dirty="0" smtClean="0">
              <a:ea typeface="ＭＳ Ｐゴシック"/>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ea typeface="ＭＳ Ｐゴシック"/>
              </a:rPr>
              <a:t>Following the introduction</a:t>
            </a:r>
            <a:r>
              <a:rPr lang="en-AU" baseline="0" dirty="0" smtClean="0">
                <a:ea typeface="ＭＳ Ｐゴシック"/>
              </a:rPr>
              <a:t> of the tools in the quality improvement cycle, w</a:t>
            </a:r>
            <a:r>
              <a:rPr lang="en-AU" dirty="0" smtClean="0">
                <a:ea typeface="ＭＳ Ｐゴシック"/>
              </a:rPr>
              <a:t>e discovered significant variation in individual staff involvement and understanding of health promotion . Many health centre staff understood health education to be the full extent of what health promotion entailed.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AU" dirty="0" smtClean="0">
              <a:ea typeface="ＭＳ Ｐゴシック"/>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ea typeface="ＭＳ Ｐゴシック"/>
              </a:rPr>
              <a:t>The ability</a:t>
            </a:r>
            <a:r>
              <a:rPr lang="en-AU" baseline="0" dirty="0" smtClean="0">
                <a:ea typeface="ＭＳ Ｐゴシック"/>
              </a:rPr>
              <a:t> of staff to do health promotion well, </a:t>
            </a:r>
            <a:r>
              <a:rPr lang="en-AU" dirty="0" smtClean="0">
                <a:ea typeface="ＭＳ Ｐゴシック"/>
              </a:rPr>
              <a:t>was further inhibited by the rudimentary or poorly organised health centre systems for supporting practice.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AU" dirty="0" smtClean="0">
              <a:ea typeface="ＭＳ Ｐゴシック"/>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AU" dirty="0" smtClean="0">
                <a:ea typeface="ＭＳ Ｐゴシック"/>
              </a:rPr>
              <a:t>Just one example was the lack of documentary evidence like project plans or evaluation reports of health promotion. </a:t>
            </a:r>
          </a:p>
          <a:p>
            <a:pPr eaLnBrk="1" hangingPunct="1"/>
            <a:endParaRPr lang="en-AU" dirty="0" smtClean="0">
              <a:ea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1828800" cy="61722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1143000" y="228600"/>
            <a:ext cx="53340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324600" cy="6096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1143000" y="1600200"/>
            <a:ext cx="35814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876800" y="1600200"/>
            <a:ext cx="35814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43000" y="228600"/>
            <a:ext cx="73152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1143000" y="1600200"/>
            <a:ext cx="3581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876800" y="1600200"/>
            <a:ext cx="35814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internal1"/>
          <p:cNvPicPr>
            <a:picLocks noChangeAspect="1" noChangeArrowheads="1"/>
          </p:cNvPicPr>
          <p:nvPr userDrawn="1"/>
        </p:nvPicPr>
        <p:blipFill>
          <a:blip r:embed="rId15" cstate="print"/>
          <a:srcRect/>
          <a:stretch>
            <a:fillRect/>
          </a:stretch>
        </p:blipFill>
        <p:spPr bwMode="auto">
          <a:xfrm>
            <a:off x="0" y="0"/>
            <a:ext cx="9144000" cy="68865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1143000" y="228600"/>
            <a:ext cx="63246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143000" y="1600200"/>
            <a:ext cx="7315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l" rtl="0" eaLnBrk="0" fontAlgn="base" hangingPunct="0">
        <a:spcBef>
          <a:spcPct val="0"/>
        </a:spcBef>
        <a:spcAft>
          <a:spcPct val="0"/>
        </a:spcAft>
        <a:defRPr sz="3200" b="1">
          <a:solidFill>
            <a:srgbClr val="AC1D00"/>
          </a:solidFill>
          <a:latin typeface="+mj-lt"/>
          <a:ea typeface="+mj-ea"/>
          <a:cs typeface="+mj-cs"/>
        </a:defRPr>
      </a:lvl1pPr>
      <a:lvl2pPr algn="l" rtl="0" eaLnBrk="0" fontAlgn="base" hangingPunct="0">
        <a:spcBef>
          <a:spcPct val="0"/>
        </a:spcBef>
        <a:spcAft>
          <a:spcPct val="0"/>
        </a:spcAft>
        <a:defRPr sz="3200" b="1">
          <a:solidFill>
            <a:srgbClr val="AC1D00"/>
          </a:solidFill>
          <a:latin typeface="Arial" charset="0"/>
          <a:ea typeface="ＭＳ Ｐゴシック" pitchFamily="34" charset="-128"/>
        </a:defRPr>
      </a:lvl2pPr>
      <a:lvl3pPr algn="l" rtl="0" eaLnBrk="0" fontAlgn="base" hangingPunct="0">
        <a:spcBef>
          <a:spcPct val="0"/>
        </a:spcBef>
        <a:spcAft>
          <a:spcPct val="0"/>
        </a:spcAft>
        <a:defRPr sz="3200" b="1">
          <a:solidFill>
            <a:srgbClr val="AC1D00"/>
          </a:solidFill>
          <a:latin typeface="Arial" charset="0"/>
          <a:ea typeface="ＭＳ Ｐゴシック" pitchFamily="34" charset="-128"/>
        </a:defRPr>
      </a:lvl3pPr>
      <a:lvl4pPr algn="l" rtl="0" eaLnBrk="0" fontAlgn="base" hangingPunct="0">
        <a:spcBef>
          <a:spcPct val="0"/>
        </a:spcBef>
        <a:spcAft>
          <a:spcPct val="0"/>
        </a:spcAft>
        <a:defRPr sz="3200" b="1">
          <a:solidFill>
            <a:srgbClr val="AC1D00"/>
          </a:solidFill>
          <a:latin typeface="Arial" charset="0"/>
          <a:ea typeface="ＭＳ Ｐゴシック" pitchFamily="34" charset="-128"/>
        </a:defRPr>
      </a:lvl4pPr>
      <a:lvl5pPr algn="l" rtl="0" eaLnBrk="0" fontAlgn="base" hangingPunct="0">
        <a:spcBef>
          <a:spcPct val="0"/>
        </a:spcBef>
        <a:spcAft>
          <a:spcPct val="0"/>
        </a:spcAft>
        <a:defRPr sz="3200" b="1">
          <a:solidFill>
            <a:srgbClr val="AC1D00"/>
          </a:solidFill>
          <a:latin typeface="Arial" charset="0"/>
          <a:ea typeface="ＭＳ Ｐゴシック" pitchFamily="34" charset="-128"/>
        </a:defRPr>
      </a:lvl5pPr>
      <a:lvl6pPr marL="457200" algn="l" rtl="0" fontAlgn="base">
        <a:spcBef>
          <a:spcPct val="0"/>
        </a:spcBef>
        <a:spcAft>
          <a:spcPct val="0"/>
        </a:spcAft>
        <a:defRPr sz="3200" b="1">
          <a:solidFill>
            <a:srgbClr val="AC1D00"/>
          </a:solidFill>
          <a:latin typeface="Arial" charset="0"/>
          <a:ea typeface="ＭＳ Ｐゴシック" pitchFamily="34" charset="-128"/>
        </a:defRPr>
      </a:lvl6pPr>
      <a:lvl7pPr marL="914400" algn="l" rtl="0" fontAlgn="base">
        <a:spcBef>
          <a:spcPct val="0"/>
        </a:spcBef>
        <a:spcAft>
          <a:spcPct val="0"/>
        </a:spcAft>
        <a:defRPr sz="3200" b="1">
          <a:solidFill>
            <a:srgbClr val="AC1D00"/>
          </a:solidFill>
          <a:latin typeface="Arial" charset="0"/>
          <a:ea typeface="ＭＳ Ｐゴシック" pitchFamily="34" charset="-128"/>
        </a:defRPr>
      </a:lvl7pPr>
      <a:lvl8pPr marL="1371600" algn="l" rtl="0" fontAlgn="base">
        <a:spcBef>
          <a:spcPct val="0"/>
        </a:spcBef>
        <a:spcAft>
          <a:spcPct val="0"/>
        </a:spcAft>
        <a:defRPr sz="3200" b="1">
          <a:solidFill>
            <a:srgbClr val="AC1D00"/>
          </a:solidFill>
          <a:latin typeface="Arial" charset="0"/>
          <a:ea typeface="ＭＳ Ｐゴシック" pitchFamily="34" charset="-128"/>
        </a:defRPr>
      </a:lvl8pPr>
      <a:lvl9pPr marL="1828800" algn="l" rtl="0" fontAlgn="base">
        <a:spcBef>
          <a:spcPct val="0"/>
        </a:spcBef>
        <a:spcAft>
          <a:spcPct val="0"/>
        </a:spcAft>
        <a:defRPr sz="3200" b="1">
          <a:solidFill>
            <a:srgbClr val="AC1D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400">
          <a:solidFill>
            <a:schemeClr val="tx1"/>
          </a:solidFill>
          <a:latin typeface="+mn-lt"/>
          <a:ea typeface="+mn-ea"/>
        </a:defRPr>
      </a:lvl4pPr>
      <a:lvl5pPr marL="2057400" indent="-228600" algn="l" rtl="0" eaLnBrk="0" fontAlgn="base" hangingPunct="0">
        <a:spcBef>
          <a:spcPct val="20000"/>
        </a:spcBef>
        <a:spcAft>
          <a:spcPct val="0"/>
        </a:spcAft>
        <a:buChar char="»"/>
        <a:defRPr sz="2400">
          <a:solidFill>
            <a:schemeClr val="tx1"/>
          </a:solidFill>
          <a:latin typeface="+mn-lt"/>
          <a:ea typeface="+mn-ea"/>
        </a:defRPr>
      </a:lvl5pPr>
      <a:lvl6pPr marL="2514600" indent="-228600" algn="l" rtl="0" fontAlgn="base">
        <a:spcBef>
          <a:spcPct val="20000"/>
        </a:spcBef>
        <a:spcAft>
          <a:spcPct val="0"/>
        </a:spcAft>
        <a:buChar char="»"/>
        <a:defRPr sz="2400">
          <a:solidFill>
            <a:schemeClr val="tx1"/>
          </a:solidFill>
          <a:latin typeface="+mn-lt"/>
          <a:ea typeface="+mn-ea"/>
        </a:defRPr>
      </a:lvl6pPr>
      <a:lvl7pPr marL="2971800" indent="-228600" algn="l" rtl="0" fontAlgn="base">
        <a:spcBef>
          <a:spcPct val="20000"/>
        </a:spcBef>
        <a:spcAft>
          <a:spcPct val="0"/>
        </a:spcAft>
        <a:buChar char="»"/>
        <a:defRPr sz="2400">
          <a:solidFill>
            <a:schemeClr val="tx1"/>
          </a:solidFill>
          <a:latin typeface="+mn-lt"/>
          <a:ea typeface="+mn-ea"/>
        </a:defRPr>
      </a:lvl7pPr>
      <a:lvl8pPr marL="3429000" indent="-228600" algn="l" rtl="0" fontAlgn="base">
        <a:spcBef>
          <a:spcPct val="20000"/>
        </a:spcBef>
        <a:spcAft>
          <a:spcPct val="0"/>
        </a:spcAft>
        <a:buChar char="»"/>
        <a:defRPr sz="2400">
          <a:solidFill>
            <a:schemeClr val="tx1"/>
          </a:solidFill>
          <a:latin typeface="+mn-lt"/>
          <a:ea typeface="+mn-ea"/>
        </a:defRPr>
      </a:lvl8pPr>
      <a:lvl9pPr marL="3886200" indent="-228600" algn="l" rtl="0" fontAlgn="base">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fm.eng.cam.ac.uk/csp/news/05april/5.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www.menzies.edu.au/" TargetMode="External"/><Relationship Id="rId5" Type="http://schemas.openxmlformats.org/officeDocument/2006/relationships/hyperlink" Target="mailto:ross.bailie@menzies.edu.au" TargetMode="External"/><Relationship Id="rId4" Type="http://schemas.openxmlformats.org/officeDocument/2006/relationships/hyperlink" Target="mailto:nikki.clelland@menzies.edu.a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plash1"/>
          <p:cNvPicPr>
            <a:picLocks noChangeAspect="1" noChangeArrowheads="1"/>
          </p:cNvPicPr>
          <p:nvPr/>
        </p:nvPicPr>
        <p:blipFill>
          <a:blip r:embed="rId3" cstate="print"/>
          <a:srcRect/>
          <a:stretch>
            <a:fillRect/>
          </a:stretch>
        </p:blipFill>
        <p:spPr bwMode="auto">
          <a:xfrm>
            <a:off x="0" y="0"/>
            <a:ext cx="9144000" cy="6886575"/>
          </a:xfrm>
          <a:prstGeom prst="rect">
            <a:avLst/>
          </a:prstGeom>
          <a:noFill/>
          <a:ln w="9525">
            <a:noFill/>
            <a:miter lim="800000"/>
            <a:headEnd/>
            <a:tailEnd/>
          </a:ln>
        </p:spPr>
      </p:pic>
      <p:sp>
        <p:nvSpPr>
          <p:cNvPr id="2051" name="Rectangle 3"/>
          <p:cNvSpPr>
            <a:spLocks noGrp="1" noChangeArrowheads="1"/>
          </p:cNvSpPr>
          <p:nvPr>
            <p:ph type="ctrTitle"/>
          </p:nvPr>
        </p:nvSpPr>
        <p:spPr>
          <a:xfrm>
            <a:off x="285750" y="1484313"/>
            <a:ext cx="8534400" cy="1785937"/>
          </a:xfrm>
        </p:spPr>
        <p:txBody>
          <a:bodyPr/>
          <a:lstStyle/>
          <a:p>
            <a:pPr algn="ctr" eaLnBrk="1" hangingPunct="1"/>
            <a:r>
              <a:rPr lang="en-AU" sz="2400" dirty="0" smtClean="0">
                <a:solidFill>
                  <a:srgbClr val="DEDBCC"/>
                </a:solidFill>
              </a:rPr>
              <a:t/>
            </a:r>
            <a:br>
              <a:rPr lang="en-AU" sz="2400" dirty="0" smtClean="0">
                <a:solidFill>
                  <a:srgbClr val="DEDBCC"/>
                </a:solidFill>
              </a:rPr>
            </a:br>
            <a:r>
              <a:rPr lang="en-AU" sz="2800" i="1" dirty="0" smtClean="0">
                <a:solidFill>
                  <a:srgbClr val="DEDBCC"/>
                </a:solidFill>
              </a:rPr>
              <a:t>The principles seem obvious but applying them in practice is not easy: </a:t>
            </a:r>
            <a:br>
              <a:rPr lang="en-AU" sz="2800" i="1" dirty="0" smtClean="0">
                <a:solidFill>
                  <a:srgbClr val="DEDBCC"/>
                </a:solidFill>
              </a:rPr>
            </a:br>
            <a:r>
              <a:rPr lang="en-AU" sz="2800" i="1" dirty="0" smtClean="0">
                <a:solidFill>
                  <a:srgbClr val="DEDBCC"/>
                </a:solidFill>
              </a:rPr>
              <a:t>Health promotion quality evaluation in Indigenous Primary Health Care</a:t>
            </a:r>
            <a:r>
              <a:rPr lang="en-AU" sz="2800" dirty="0" smtClean="0">
                <a:solidFill>
                  <a:srgbClr val="DEDBCC"/>
                </a:solidFill>
              </a:rPr>
              <a:t/>
            </a:r>
            <a:br>
              <a:rPr lang="en-AU" sz="2800" dirty="0" smtClean="0">
                <a:solidFill>
                  <a:srgbClr val="DEDBCC"/>
                </a:solidFill>
              </a:rPr>
            </a:br>
            <a:r>
              <a:rPr lang="en-AU" sz="2800" dirty="0" smtClean="0">
                <a:solidFill>
                  <a:srgbClr val="DEDBCC"/>
                </a:solidFill>
              </a:rPr>
              <a:t/>
            </a:r>
            <a:br>
              <a:rPr lang="en-AU" sz="2800" dirty="0" smtClean="0">
                <a:solidFill>
                  <a:srgbClr val="DEDBCC"/>
                </a:solidFill>
              </a:rPr>
            </a:br>
            <a:r>
              <a:rPr lang="en-AU" sz="2800" dirty="0" smtClean="0">
                <a:solidFill>
                  <a:srgbClr val="DEDBCC"/>
                </a:solidFill>
              </a:rPr>
              <a:t/>
            </a:r>
            <a:br>
              <a:rPr lang="en-AU" sz="2800" dirty="0" smtClean="0">
                <a:solidFill>
                  <a:srgbClr val="DEDBCC"/>
                </a:solidFill>
              </a:rPr>
            </a:br>
            <a:r>
              <a:rPr lang="en-AU" sz="2800" u="sng" dirty="0" smtClean="0">
                <a:solidFill>
                  <a:srgbClr val="DEDBCC"/>
                </a:solidFill>
              </a:rPr>
              <a:t>Nikki Clelland</a:t>
            </a:r>
            <a:r>
              <a:rPr lang="en-AU" sz="2800" u="sng" baseline="30000" dirty="0" smtClean="0">
                <a:solidFill>
                  <a:srgbClr val="DEDBCC"/>
                </a:solidFill>
              </a:rPr>
              <a:t>1</a:t>
            </a:r>
            <a:r>
              <a:rPr lang="en-AU" sz="2800" dirty="0" smtClean="0">
                <a:solidFill>
                  <a:srgbClr val="DEDBCC"/>
                </a:solidFill>
              </a:rPr>
              <a:t>, Lynette O’Donoghue</a:t>
            </a:r>
            <a:r>
              <a:rPr lang="en-AU" sz="2800" baseline="30000" dirty="0" smtClean="0">
                <a:solidFill>
                  <a:srgbClr val="DEDBCC"/>
                </a:solidFill>
              </a:rPr>
              <a:t>1</a:t>
            </a:r>
            <a:r>
              <a:rPr lang="en-AU" sz="2800" dirty="0" smtClean="0">
                <a:solidFill>
                  <a:srgbClr val="DEDBCC"/>
                </a:solidFill>
              </a:rPr>
              <a:t>, </a:t>
            </a:r>
            <a:br>
              <a:rPr lang="en-AU" sz="2800" dirty="0" smtClean="0">
                <a:solidFill>
                  <a:srgbClr val="DEDBCC"/>
                </a:solidFill>
              </a:rPr>
            </a:br>
            <a:r>
              <a:rPr lang="en-AU" sz="2800" dirty="0" smtClean="0">
                <a:solidFill>
                  <a:srgbClr val="DEDBCC"/>
                </a:solidFill>
              </a:rPr>
              <a:t>Prof Vivian Lin</a:t>
            </a:r>
            <a:r>
              <a:rPr lang="en-AU" sz="2800" baseline="30000" dirty="0" smtClean="0">
                <a:solidFill>
                  <a:srgbClr val="DEDBCC"/>
                </a:solidFill>
              </a:rPr>
              <a:t>2,</a:t>
            </a:r>
            <a:r>
              <a:rPr lang="en-AU" sz="2800" dirty="0" smtClean="0">
                <a:solidFill>
                  <a:srgbClr val="DEDBCC"/>
                </a:solidFill>
              </a:rPr>
              <a:t> Prof Ross Bailie</a:t>
            </a:r>
            <a:r>
              <a:rPr lang="en-AU" sz="2800" baseline="30000" dirty="0" smtClean="0">
                <a:solidFill>
                  <a:srgbClr val="DEDBCC"/>
                </a:solidFill>
              </a:rPr>
              <a:t>1</a:t>
            </a:r>
            <a:endParaRPr lang="en-US" sz="2800" baseline="30000" dirty="0" smtClean="0">
              <a:solidFill>
                <a:srgbClr val="DEDBCC"/>
              </a:solidFill>
            </a:endParaRPr>
          </a:p>
        </p:txBody>
      </p:sp>
      <p:sp>
        <p:nvSpPr>
          <p:cNvPr id="2052" name="Text Box 4"/>
          <p:cNvSpPr txBox="1">
            <a:spLocks noChangeArrowheads="1"/>
          </p:cNvSpPr>
          <p:nvPr/>
        </p:nvSpPr>
        <p:spPr bwMode="auto">
          <a:xfrm>
            <a:off x="285750" y="5903913"/>
            <a:ext cx="8858250" cy="630237"/>
          </a:xfrm>
          <a:prstGeom prst="rect">
            <a:avLst/>
          </a:prstGeom>
          <a:noFill/>
          <a:ln w="9525" algn="ctr">
            <a:noFill/>
            <a:miter lim="800000"/>
            <a:headEnd/>
            <a:tailEnd/>
          </a:ln>
        </p:spPr>
        <p:txBody>
          <a:bodyPr>
            <a:spAutoFit/>
          </a:bodyPr>
          <a:lstStyle/>
          <a:p>
            <a:pPr algn="r">
              <a:spcBef>
                <a:spcPct val="50000"/>
              </a:spcBef>
            </a:pPr>
            <a:r>
              <a:rPr lang="en-AU" b="1" i="1" baseline="30000">
                <a:solidFill>
                  <a:schemeClr val="bg1"/>
                </a:solidFill>
                <a:ea typeface="Times New Roman" pitchFamily="18" charset="0"/>
                <a:cs typeface="Tahoma" pitchFamily="34" charset="0"/>
              </a:rPr>
              <a:t>     </a:t>
            </a:r>
            <a:r>
              <a:rPr lang="en-AU" sz="1400" b="1" baseline="30000">
                <a:solidFill>
                  <a:srgbClr val="DEDBCC"/>
                </a:solidFill>
                <a:ea typeface="Times New Roman" pitchFamily="18" charset="0"/>
                <a:cs typeface="Tahoma" pitchFamily="34" charset="0"/>
              </a:rPr>
              <a:t>1</a:t>
            </a:r>
            <a:r>
              <a:rPr lang="en-AU" sz="1400" b="1" i="1">
                <a:solidFill>
                  <a:schemeClr val="bg1"/>
                </a:solidFill>
                <a:ea typeface="Times New Roman" pitchFamily="18" charset="0"/>
                <a:cs typeface="Tahoma" pitchFamily="34" charset="0"/>
              </a:rPr>
              <a:t> Menzies School of Health Research, Charles Darwin University, Darwin</a:t>
            </a:r>
          </a:p>
          <a:p>
            <a:pPr algn="r">
              <a:spcBef>
                <a:spcPct val="50000"/>
              </a:spcBef>
            </a:pPr>
            <a:r>
              <a:rPr lang="en-AU" sz="1400" b="1" baseline="30000">
                <a:solidFill>
                  <a:schemeClr val="bg1"/>
                </a:solidFill>
                <a:ea typeface="Times New Roman" pitchFamily="18" charset="0"/>
                <a:cs typeface="Tahoma" pitchFamily="34" charset="0"/>
              </a:rPr>
              <a:t>2</a:t>
            </a:r>
            <a:r>
              <a:rPr lang="en-AU" sz="1400" b="1">
                <a:solidFill>
                  <a:schemeClr val="bg1"/>
                </a:solidFill>
                <a:ea typeface="Times New Roman" pitchFamily="18" charset="0"/>
                <a:cs typeface="Tahoma" pitchFamily="34" charset="0"/>
              </a:rPr>
              <a:t> </a:t>
            </a:r>
            <a:r>
              <a:rPr lang="en-AU" sz="1400" b="1" i="1">
                <a:solidFill>
                  <a:schemeClr val="bg1"/>
                </a:solidFill>
                <a:ea typeface="Times New Roman" pitchFamily="18" charset="0"/>
                <a:cs typeface="Tahoma" pitchFamily="34" charset="0"/>
              </a:rPr>
              <a:t>LaTrobe University, Melbourne</a:t>
            </a:r>
            <a:endParaRPr lang="en-US" sz="1400" b="1" i="1">
              <a:solidFill>
                <a:schemeClr val="bg1"/>
              </a:solidFill>
              <a:ea typeface="Times New Roman" pitchFamily="18" charset="0"/>
              <a:cs typeface="Tahoma" pitchFamily="34" charset="0"/>
            </a:endParaRPr>
          </a:p>
        </p:txBody>
      </p:sp>
      <p:sp>
        <p:nvSpPr>
          <p:cNvPr id="2053" name="Text Box 5"/>
          <p:cNvSpPr txBox="1">
            <a:spLocks noChangeArrowheads="1"/>
          </p:cNvSpPr>
          <p:nvPr/>
        </p:nvSpPr>
        <p:spPr bwMode="auto">
          <a:xfrm>
            <a:off x="1258888" y="77788"/>
            <a:ext cx="8066087" cy="930275"/>
          </a:xfrm>
          <a:prstGeom prst="rect">
            <a:avLst/>
          </a:prstGeom>
          <a:noFill/>
          <a:ln w="9525" algn="ctr">
            <a:noFill/>
            <a:miter lim="800000"/>
            <a:headEnd/>
            <a:tailEnd/>
          </a:ln>
        </p:spPr>
        <p:txBody>
          <a:bodyPr>
            <a:spAutoFit/>
          </a:bodyPr>
          <a:lstStyle/>
          <a:p>
            <a:pPr>
              <a:spcBef>
                <a:spcPct val="50000"/>
              </a:spcBef>
            </a:pPr>
            <a:r>
              <a:rPr lang="en-AU" sz="2200" b="1">
                <a:solidFill>
                  <a:srgbClr val="AC1D00"/>
                </a:solidFill>
                <a:ea typeface="Times New Roman" pitchFamily="18" charset="0"/>
                <a:cs typeface="Tahoma" pitchFamily="34" charset="0"/>
              </a:rPr>
              <a:t>Australasian Evaluation Society International Conference</a:t>
            </a:r>
          </a:p>
          <a:p>
            <a:pPr>
              <a:spcBef>
                <a:spcPct val="50000"/>
              </a:spcBef>
            </a:pPr>
            <a:r>
              <a:rPr lang="en-AU" sz="2200" b="1">
                <a:solidFill>
                  <a:srgbClr val="AC1D00"/>
                </a:solidFill>
                <a:ea typeface="Times New Roman" pitchFamily="18" charset="0"/>
                <a:cs typeface="Tahoma" pitchFamily="34" charset="0"/>
              </a:rPr>
              <a:t>31 Aug – 2 Sept 2011, Sydney, Australia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323850" y="228600"/>
            <a:ext cx="7143750" cy="609600"/>
          </a:xfrm>
        </p:spPr>
        <p:txBody>
          <a:bodyPr/>
          <a:lstStyle/>
          <a:p>
            <a:pPr eaLnBrk="1" hangingPunct="1"/>
            <a:r>
              <a:rPr lang="en-AU" smtClean="0"/>
              <a:t>Documentation of Health Promotion</a:t>
            </a:r>
          </a:p>
        </p:txBody>
      </p:sp>
      <p:sp>
        <p:nvSpPr>
          <p:cNvPr id="41986" name="Rectangle 3"/>
          <p:cNvSpPr>
            <a:spLocks noGrp="1" noChangeArrowheads="1"/>
          </p:cNvSpPr>
          <p:nvPr>
            <p:ph type="body" idx="1"/>
          </p:nvPr>
        </p:nvSpPr>
        <p:spPr>
          <a:xfrm>
            <a:off x="0" y="1125538"/>
            <a:ext cx="9144000" cy="2879725"/>
          </a:xfrm>
        </p:spPr>
        <p:txBody>
          <a:bodyPr/>
          <a:lstStyle/>
          <a:p>
            <a:pPr eaLnBrk="1" hangingPunct="1">
              <a:buFontTx/>
              <a:buNone/>
            </a:pPr>
            <a:r>
              <a:rPr lang="en-AU" i="1" smtClean="0"/>
              <a:t>“In our men’s health program…we’ve been doing lots of small group education about lifestyle changes and that. Two of our men have been taken off the hypertensive list, no longer on medication. They’ve been there long time. But we couldn’t record what we did on the system.”</a:t>
            </a:r>
          </a:p>
          <a:p>
            <a:pPr algn="r" eaLnBrk="1" hangingPunct="1">
              <a:buFontTx/>
              <a:buNone/>
            </a:pPr>
            <a:r>
              <a:rPr lang="en-AU" sz="2000" i="1" smtClean="0"/>
              <a:t>Aboriginal Health Worker </a:t>
            </a:r>
          </a:p>
          <a:p>
            <a:pPr algn="r" eaLnBrk="1" hangingPunct="1">
              <a:buFontTx/>
              <a:buNone/>
            </a:pPr>
            <a:endParaRPr lang="en-AU" sz="2000" i="1" smtClean="0"/>
          </a:p>
        </p:txBody>
      </p:sp>
      <p:pic>
        <p:nvPicPr>
          <p:cNvPr id="41987" name="Picture 4" descr="DSC03335"/>
          <p:cNvPicPr>
            <a:picLocks noChangeAspect="1" noChangeArrowheads="1"/>
          </p:cNvPicPr>
          <p:nvPr/>
        </p:nvPicPr>
        <p:blipFill>
          <a:blip r:embed="rId3" cstate="print"/>
          <a:srcRect/>
          <a:stretch>
            <a:fillRect/>
          </a:stretch>
        </p:blipFill>
        <p:spPr bwMode="auto">
          <a:xfrm>
            <a:off x="323850" y="3357563"/>
            <a:ext cx="5832475" cy="326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14313"/>
            <a:ext cx="7715250" cy="623887"/>
          </a:xfrm>
        </p:spPr>
        <p:txBody>
          <a:bodyPr/>
          <a:lstStyle/>
          <a:p>
            <a:pPr algn="ctr" eaLnBrk="1" hangingPunct="1"/>
            <a:r>
              <a:rPr lang="en-AU" sz="2800" smtClean="0"/>
              <a:t>Challenges – Intervention &amp; Context</a:t>
            </a:r>
            <a:endParaRPr lang="en-US" sz="2800" smtClean="0"/>
          </a:p>
        </p:txBody>
      </p:sp>
      <p:sp>
        <p:nvSpPr>
          <p:cNvPr id="12291" name="Rectangle 3"/>
          <p:cNvSpPr>
            <a:spLocks noGrp="1" noChangeArrowheads="1"/>
          </p:cNvSpPr>
          <p:nvPr>
            <p:ph type="body" idx="1"/>
          </p:nvPr>
        </p:nvSpPr>
        <p:spPr>
          <a:xfrm>
            <a:off x="428625" y="1125539"/>
            <a:ext cx="8463855" cy="3239565"/>
          </a:xfrm>
        </p:spPr>
        <p:txBody>
          <a:bodyPr/>
          <a:lstStyle/>
          <a:p>
            <a:pPr eaLnBrk="1" hangingPunct="1">
              <a:lnSpc>
                <a:spcPct val="90000"/>
              </a:lnSpc>
              <a:defRPr/>
            </a:pPr>
            <a:endParaRPr lang="en-AU" dirty="0" smtClean="0"/>
          </a:p>
          <a:p>
            <a:pPr eaLnBrk="1" hangingPunct="1">
              <a:lnSpc>
                <a:spcPct val="90000"/>
              </a:lnSpc>
              <a:defRPr/>
            </a:pPr>
            <a:r>
              <a:rPr lang="en-AU" dirty="0" smtClean="0"/>
              <a:t>Emphasis </a:t>
            </a:r>
            <a:r>
              <a:rPr lang="en-AU" dirty="0" smtClean="0"/>
              <a:t>on quantifiable and measurable indicators</a:t>
            </a:r>
          </a:p>
          <a:p>
            <a:pPr lvl="1" eaLnBrk="1" hangingPunct="1">
              <a:lnSpc>
                <a:spcPct val="90000"/>
              </a:lnSpc>
              <a:defRPr/>
            </a:pPr>
            <a:r>
              <a:rPr lang="en-AU" dirty="0" smtClean="0"/>
              <a:t>Small numbers of ‘activities’, simple </a:t>
            </a:r>
            <a:r>
              <a:rPr lang="en-AU" dirty="0" smtClean="0"/>
              <a:t>frequency </a:t>
            </a:r>
            <a:r>
              <a:rPr lang="en-AU" dirty="0" smtClean="0"/>
              <a:t>analysis</a:t>
            </a:r>
          </a:p>
          <a:p>
            <a:pPr lvl="1" eaLnBrk="1" hangingPunct="1">
              <a:lnSpc>
                <a:spcPct val="90000"/>
              </a:lnSpc>
              <a:defRPr/>
            </a:pPr>
            <a:endParaRPr lang="en-AU" dirty="0" smtClean="0"/>
          </a:p>
          <a:p>
            <a:pPr lvl="1" eaLnBrk="1" hangingPunct="1">
              <a:lnSpc>
                <a:spcPct val="90000"/>
              </a:lnSpc>
              <a:defRPr/>
            </a:pPr>
            <a:r>
              <a:rPr lang="en-AU" i="1" dirty="0" smtClean="0"/>
              <a:t>‘like splitting hairs</a:t>
            </a:r>
            <a:r>
              <a:rPr lang="en-AU" dirty="0" smtClean="0"/>
              <a:t>’  and ‘</a:t>
            </a:r>
            <a:r>
              <a:rPr lang="en-AU" i="1" dirty="0" smtClean="0"/>
              <a:t>this is subjective, no objective end points identified</a:t>
            </a:r>
            <a:r>
              <a:rPr lang="en-AU" dirty="0" smtClean="0"/>
              <a:t>’</a:t>
            </a:r>
          </a:p>
          <a:p>
            <a:pPr marL="342900" lvl="1" indent="-342900" eaLnBrk="1" hangingPunct="1">
              <a:lnSpc>
                <a:spcPct val="90000"/>
              </a:lnSpc>
              <a:buFontTx/>
              <a:buChar char="•"/>
              <a:defRPr/>
            </a:pPr>
            <a:endParaRPr lang="en-AU" dirty="0" smtClean="0"/>
          </a:p>
          <a:p>
            <a:pPr marL="342900" lvl="1" indent="-342900" eaLnBrk="1" hangingPunct="1">
              <a:lnSpc>
                <a:spcPct val="90000"/>
              </a:lnSpc>
              <a:buFontTx/>
              <a:buChar char="•"/>
              <a:defRPr/>
            </a:pPr>
            <a:endParaRPr lang="en-AU" dirty="0" smtClean="0"/>
          </a:p>
          <a:p>
            <a:pPr lvl="1" eaLnBrk="1" hangingPunct="1">
              <a:lnSpc>
                <a:spcPct val="90000"/>
              </a:lnSpc>
              <a:defRPr/>
            </a:pPr>
            <a:endParaRPr lang="en-AU" dirty="0" smtClean="0"/>
          </a:p>
          <a:p>
            <a:pPr eaLnBrk="1" hangingPunct="1">
              <a:lnSpc>
                <a:spcPct val="90000"/>
              </a:lnSpc>
              <a:defRPr/>
            </a:pPr>
            <a:endParaRPr lang="en-AU" dirty="0" smtClean="0"/>
          </a:p>
        </p:txBody>
      </p:sp>
      <p:sp>
        <p:nvSpPr>
          <p:cNvPr id="11268" name="Rectangle 12"/>
          <p:cNvSpPr>
            <a:spLocks noChangeArrowheads="1"/>
          </p:cNvSpPr>
          <p:nvPr/>
        </p:nvSpPr>
        <p:spPr bwMode="auto">
          <a:xfrm>
            <a:off x="3486150" y="4170363"/>
            <a:ext cx="9144000" cy="0"/>
          </a:xfrm>
          <a:prstGeom prst="rect">
            <a:avLst/>
          </a:prstGeom>
          <a:noFill/>
          <a:ln w="9525" algn="ctr">
            <a:noFill/>
            <a:miter lim="800000"/>
            <a:headEnd/>
            <a:tailEnd/>
          </a:ln>
        </p:spPr>
        <p:txBody>
          <a:bodyPr wrap="none" anchor="ctr">
            <a:spAutoFit/>
          </a:bodyPr>
          <a:lstStyle/>
          <a:p>
            <a:endParaRPr lang="en-AU"/>
          </a:p>
        </p:txBody>
      </p:sp>
      <p:sp>
        <p:nvSpPr>
          <p:cNvPr id="6" name="Rectangle 3"/>
          <p:cNvSpPr txBox="1">
            <a:spLocks noChangeArrowheads="1"/>
          </p:cNvSpPr>
          <p:nvPr/>
        </p:nvSpPr>
        <p:spPr bwMode="auto">
          <a:xfrm>
            <a:off x="539552" y="4293096"/>
            <a:ext cx="7848872" cy="22322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AU" sz="2600" b="0" i="0" u="none" strike="noStrike" kern="0" cap="none" spc="0" normalizeH="0" baseline="0" noProof="0" dirty="0" smtClean="0">
                <a:ln>
                  <a:noFill/>
                </a:ln>
                <a:solidFill>
                  <a:schemeClr val="tx1"/>
                </a:solidFill>
                <a:effectLst/>
                <a:uLnTx/>
                <a:uFillTx/>
                <a:latin typeface="+mn-lt"/>
                <a:ea typeface="+mn-ea"/>
                <a:cs typeface="+mn-cs"/>
              </a:rPr>
              <a:t>    </a:t>
            </a:r>
            <a:r>
              <a:rPr kumimoji="0" lang="en-AU" sz="3200" b="0" i="0" u="none" strike="noStrike" kern="0" cap="none" spc="0" normalizeH="0" baseline="0" noProof="0" dirty="0" smtClean="0">
                <a:ln>
                  <a:noFill/>
                </a:ln>
                <a:solidFill>
                  <a:schemeClr val="tx1"/>
                </a:solidFill>
                <a:effectLst/>
                <a:uLnTx/>
                <a:uFillTx/>
                <a:latin typeface="+mn-lt"/>
                <a:ea typeface="+mn-ea"/>
                <a:cs typeface="+mn-cs"/>
              </a:rPr>
              <a:t>If it gets measured, it gets noticed.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AU" sz="3200" b="0" i="0" u="none" strike="noStrike" kern="0" cap="none" spc="0" normalizeH="0" baseline="0" noProof="0" dirty="0" smtClean="0">
                <a:ln>
                  <a:noFill/>
                </a:ln>
                <a:solidFill>
                  <a:schemeClr val="tx1"/>
                </a:solidFill>
                <a:effectLst/>
                <a:uLnTx/>
                <a:uFillTx/>
                <a:latin typeface="+mn-lt"/>
                <a:ea typeface="+mn-ea"/>
                <a:cs typeface="+mn-cs"/>
              </a:rPr>
              <a:t>If it gets noticed, it gets done.</a:t>
            </a:r>
            <a:endParaRPr kumimoji="0" lang="en-AU" sz="1600" b="0" i="1"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0" eaLnBrk="0" fontAlgn="base" latinLnBrk="0" hangingPunct="0">
              <a:lnSpc>
                <a:spcPct val="100000"/>
              </a:lnSpc>
              <a:spcBef>
                <a:spcPct val="20000"/>
              </a:spcBef>
              <a:spcAft>
                <a:spcPct val="0"/>
              </a:spcAft>
              <a:buClrTx/>
              <a:buSzTx/>
              <a:buFontTx/>
              <a:buNone/>
              <a:tabLst/>
              <a:defRPr/>
            </a:pPr>
            <a:endParaRPr kumimoji="0" lang="en-AU" sz="1600" b="0" i="1"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0" eaLnBrk="0" fontAlgn="base" latinLnBrk="0" hangingPunct="0">
              <a:lnSpc>
                <a:spcPct val="100000"/>
              </a:lnSpc>
              <a:spcBef>
                <a:spcPct val="20000"/>
              </a:spcBef>
              <a:spcAft>
                <a:spcPct val="0"/>
              </a:spcAft>
              <a:buClrTx/>
              <a:buSzTx/>
              <a:buFontTx/>
              <a:buNone/>
              <a:tabLst/>
              <a:defRPr/>
            </a:pPr>
            <a:endParaRPr kumimoji="0" lang="en-AU" sz="1600" b="0" i="1"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0" eaLnBrk="0" fontAlgn="base" latinLnBrk="0" hangingPunct="0">
              <a:lnSpc>
                <a:spcPct val="100000"/>
              </a:lnSpc>
              <a:spcBef>
                <a:spcPct val="20000"/>
              </a:spcBef>
              <a:spcAft>
                <a:spcPct val="0"/>
              </a:spcAft>
              <a:buClrTx/>
              <a:buSzTx/>
              <a:buFontTx/>
              <a:buNone/>
              <a:tabLst/>
              <a:defRPr/>
            </a:pPr>
            <a:r>
              <a:rPr kumimoji="0" lang="en-AU" sz="1600" b="0" i="1" u="none" strike="noStrike" kern="0" cap="none" spc="0" normalizeH="0" baseline="0" noProof="0" dirty="0" smtClean="0">
                <a:ln>
                  <a:noFill/>
                </a:ln>
                <a:solidFill>
                  <a:schemeClr val="tx1"/>
                </a:solidFill>
                <a:effectLst/>
                <a:uLnTx/>
                <a:uFillTx/>
                <a:latin typeface="+mn-lt"/>
                <a:ea typeface="+mn-ea"/>
                <a:cs typeface="+mn-cs"/>
              </a:rPr>
              <a:t>Centre for Strategy and Performance, University of Cambridge, </a:t>
            </a:r>
            <a:r>
              <a:rPr kumimoji="0" lang="en-AU" sz="1600" b="0" i="1" u="none" strike="noStrike" kern="0" cap="none" spc="0" normalizeH="0" baseline="0" noProof="0" dirty="0" smtClean="0">
                <a:ln>
                  <a:noFill/>
                </a:ln>
                <a:solidFill>
                  <a:schemeClr val="tx1"/>
                </a:solidFill>
                <a:effectLst/>
                <a:uLnTx/>
                <a:uFillTx/>
                <a:latin typeface="+mn-lt"/>
                <a:ea typeface="+mn-ea"/>
                <a:cs typeface="+mn-cs"/>
                <a:hlinkClick r:id="rId3"/>
              </a:rPr>
              <a:t>http://www.ifm.eng.cam.ac.uk/csp/news/05april/5.html</a:t>
            </a:r>
            <a:r>
              <a:rPr kumimoji="0" lang="en-AU" sz="1600" b="0" i="1" u="none" strike="noStrike" kern="0" cap="none" spc="0" normalizeH="0" baseline="0" noProof="0" dirty="0" smtClean="0">
                <a:ln>
                  <a:noFill/>
                </a:ln>
                <a:solidFill>
                  <a:schemeClr val="tx1"/>
                </a:solidFill>
                <a:effectLst/>
                <a:uLnTx/>
                <a:uFillTx/>
                <a:latin typeface="+mn-lt"/>
                <a:ea typeface="+mn-ea"/>
                <a:cs typeface="+mn-cs"/>
              </a:rPr>
              <a:t> accessed 31 August 2011, </a:t>
            </a:r>
            <a:endParaRPr kumimoji="0" lang="en-US" sz="1600" b="0" i="1"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8" name="Picture 30"/>
          <p:cNvPicPr>
            <a:picLocks noGrp="1" noChangeAspect="1" noChangeArrowheads="1"/>
          </p:cNvPicPr>
          <p:nvPr>
            <p:ph sz="half" idx="2"/>
          </p:nvPr>
        </p:nvPicPr>
        <p:blipFill>
          <a:blip r:embed="rId3" cstate="print"/>
          <a:srcRect/>
          <a:stretch>
            <a:fillRect/>
          </a:stretch>
        </p:blipFill>
        <p:spPr>
          <a:xfrm>
            <a:off x="642938" y="1096963"/>
            <a:ext cx="7000875" cy="5761037"/>
          </a:xfrm>
        </p:spPr>
      </p:pic>
      <p:sp>
        <p:nvSpPr>
          <p:cNvPr id="31745" name="Rectangle 2"/>
          <p:cNvSpPr>
            <a:spLocks noGrp="1" noChangeArrowheads="1"/>
          </p:cNvSpPr>
          <p:nvPr>
            <p:ph type="title"/>
          </p:nvPr>
        </p:nvSpPr>
        <p:spPr>
          <a:xfrm>
            <a:off x="357188" y="0"/>
            <a:ext cx="7110412" cy="838200"/>
          </a:xfrm>
        </p:spPr>
        <p:txBody>
          <a:bodyPr/>
          <a:lstStyle/>
          <a:p>
            <a:pPr algn="ctr" eaLnBrk="1" hangingPunct="1"/>
            <a:r>
              <a:rPr lang="en-AU" sz="2800" dirty="0" smtClean="0"/>
              <a:t>Evolution of the </a:t>
            </a:r>
            <a:br>
              <a:rPr lang="en-AU" sz="2800" dirty="0" smtClean="0"/>
            </a:br>
            <a:r>
              <a:rPr lang="en-AU" sz="2800" dirty="0" smtClean="0"/>
              <a:t>quality improvement t</a:t>
            </a:r>
            <a:r>
              <a:rPr lang="en-AU" sz="2800" dirty="0" smtClean="0"/>
              <a:t>ools</a:t>
            </a:r>
            <a:endParaRPr lang="en-US" sz="2800" dirty="0" smtClean="0"/>
          </a:p>
        </p:txBody>
      </p:sp>
      <p:sp>
        <p:nvSpPr>
          <p:cNvPr id="31746" name="Rectangle 12"/>
          <p:cNvSpPr>
            <a:spLocks noChangeArrowheads="1"/>
          </p:cNvSpPr>
          <p:nvPr/>
        </p:nvSpPr>
        <p:spPr bwMode="auto">
          <a:xfrm>
            <a:off x="3486150" y="4170363"/>
            <a:ext cx="9144000" cy="0"/>
          </a:xfrm>
          <a:prstGeom prst="rect">
            <a:avLst/>
          </a:prstGeom>
          <a:noFill/>
          <a:ln w="9525" algn="ctr">
            <a:noFill/>
            <a:miter lim="800000"/>
            <a:headEnd/>
            <a:tailEnd/>
          </a:ln>
        </p:spPr>
        <p:txBody>
          <a:bodyPr wrap="none" anchor="ctr">
            <a:spAutoFit/>
          </a:bodyPr>
          <a:lstStyle/>
          <a:p>
            <a:pPr algn="ctr"/>
            <a:endParaRPr lang="en-AU">
              <a:cs typeface="ＭＳ Ｐゴシック"/>
            </a:endParaRPr>
          </a:p>
        </p:txBody>
      </p:sp>
      <p:sp>
        <p:nvSpPr>
          <p:cNvPr id="5" name="Oval 4"/>
          <p:cNvSpPr>
            <a:spLocks noChangeArrowheads="1"/>
          </p:cNvSpPr>
          <p:nvPr/>
        </p:nvSpPr>
        <p:spPr bwMode="auto">
          <a:xfrm>
            <a:off x="5572125" y="3143250"/>
            <a:ext cx="1285875" cy="857250"/>
          </a:xfrm>
          <a:prstGeom prst="ellipse">
            <a:avLst/>
          </a:prstGeom>
          <a:noFill/>
          <a:ln w="25400" algn="ctr">
            <a:solidFill>
              <a:srgbClr val="AC1D00"/>
            </a:solidFill>
            <a:round/>
            <a:headEnd/>
            <a:tailEnd/>
          </a:ln>
        </p:spPr>
        <p:txBody>
          <a:bodyPr anchor="ctr"/>
          <a:lstStyle/>
          <a:p>
            <a:pPr algn="ctr"/>
            <a:endParaRPr lang="en-AU">
              <a:ea typeface="Times New Roman" pitchFamily="18"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323850" y="228600"/>
            <a:ext cx="7143750" cy="609600"/>
          </a:xfrm>
        </p:spPr>
        <p:txBody>
          <a:bodyPr/>
          <a:lstStyle/>
          <a:p>
            <a:pPr algn="ctr" eaLnBrk="1" hangingPunct="1"/>
            <a:r>
              <a:rPr lang="en-AU" dirty="0" smtClean="0"/>
              <a:t>Improved </a:t>
            </a:r>
            <a:r>
              <a:rPr lang="en-AU" dirty="0" smtClean="0"/>
              <a:t>Understanding</a:t>
            </a:r>
          </a:p>
        </p:txBody>
      </p:sp>
      <p:sp>
        <p:nvSpPr>
          <p:cNvPr id="47107" name="Rectangle 3"/>
          <p:cNvSpPr>
            <a:spLocks noGrp="1" noChangeArrowheads="1"/>
          </p:cNvSpPr>
          <p:nvPr>
            <p:ph type="body" idx="4294967295"/>
          </p:nvPr>
        </p:nvSpPr>
        <p:spPr>
          <a:xfrm>
            <a:off x="0" y="1268413"/>
            <a:ext cx="9144000" cy="5256212"/>
          </a:xfrm>
        </p:spPr>
        <p:txBody>
          <a:bodyPr/>
          <a:lstStyle/>
          <a:p>
            <a:pPr eaLnBrk="1" hangingPunct="1"/>
            <a:r>
              <a:rPr lang="en-AU" i="1" dirty="0" smtClean="0"/>
              <a:t>‘I now see the importance of this recording to try see results from my work’ </a:t>
            </a:r>
            <a:r>
              <a:rPr lang="en-AU" dirty="0" smtClean="0"/>
              <a:t>Aboriginal Health Worker</a:t>
            </a:r>
          </a:p>
          <a:p>
            <a:pPr eaLnBrk="1" hangingPunct="1"/>
            <a:endParaRPr lang="en-AU" i="1" dirty="0" smtClean="0"/>
          </a:p>
          <a:p>
            <a:pPr eaLnBrk="1" hangingPunct="1"/>
            <a:r>
              <a:rPr lang="en-AU" i="1" dirty="0" smtClean="0"/>
              <a:t>‘This teaches people about what health promotion actually is. It’s the first time I’ve seen it </a:t>
            </a:r>
            <a:r>
              <a:rPr lang="en-AU" dirty="0" smtClean="0"/>
              <a:t>[HP]</a:t>
            </a:r>
            <a:r>
              <a:rPr lang="en-AU" i="1" dirty="0" smtClean="0"/>
              <a:t> set out in a structured way’ </a:t>
            </a:r>
            <a:r>
              <a:rPr lang="en-AU" dirty="0" smtClean="0"/>
              <a:t>Registered Nurse</a:t>
            </a:r>
          </a:p>
          <a:p>
            <a:pPr eaLnBrk="1" hangingPunct="1"/>
            <a:endParaRPr lang="en-AU" dirty="0" smtClean="0"/>
          </a:p>
          <a:p>
            <a:r>
              <a:rPr lang="en-AU" i="1" dirty="0" smtClean="0"/>
              <a:t>When you mob came here last time, we all walked out thinking ‘what have we got ourselves in to!  But now we can see what this is all about’ </a:t>
            </a:r>
            <a:r>
              <a:rPr lang="en-AU" dirty="0" smtClean="0"/>
              <a:t>Aboriginal Health</a:t>
            </a:r>
            <a:r>
              <a:rPr lang="en-AU" i="1" dirty="0" smtClean="0"/>
              <a:t> Worker</a:t>
            </a:r>
            <a:endParaRPr lang="en-AU" dirty="0" smtClean="0"/>
          </a:p>
          <a:p>
            <a:pPr eaLnBrk="1" hangingPunct="1">
              <a:buNone/>
            </a:pPr>
            <a:endParaRPr lang="en-AU" i="1" dirty="0" smtClean="0"/>
          </a:p>
          <a:p>
            <a:pPr eaLnBrk="1" hangingPunct="1"/>
            <a:r>
              <a:rPr lang="en-AU" i="1" dirty="0" smtClean="0"/>
              <a:t>‘I’ve used the audit tool as a check list for planning my health promotion activities’ </a:t>
            </a:r>
            <a:r>
              <a:rPr lang="en-AU" dirty="0" smtClean="0"/>
              <a:t>Health Promotion Coordinator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algn="ctr"/>
            <a:r>
              <a:rPr lang="en-AU"/>
              <a:t>Reflections</a:t>
            </a:r>
            <a:endParaRPr lang="en-US"/>
          </a:p>
        </p:txBody>
      </p:sp>
      <p:pic>
        <p:nvPicPr>
          <p:cNvPr id="145414" name="Picture 6" descr="DSC01714"/>
          <p:cNvPicPr>
            <a:picLocks noChangeAspect="1" noChangeArrowheads="1"/>
          </p:cNvPicPr>
          <p:nvPr/>
        </p:nvPicPr>
        <p:blipFill>
          <a:blip r:embed="rId3" cstate="print"/>
          <a:srcRect/>
          <a:stretch>
            <a:fillRect/>
          </a:stretch>
        </p:blipFill>
        <p:spPr bwMode="auto">
          <a:xfrm>
            <a:off x="1403350" y="1287463"/>
            <a:ext cx="6408738" cy="480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500063" y="228600"/>
            <a:ext cx="6967537" cy="609600"/>
          </a:xfrm>
        </p:spPr>
        <p:txBody>
          <a:bodyPr/>
          <a:lstStyle/>
          <a:p>
            <a:pPr eaLnBrk="1" hangingPunct="1"/>
            <a:r>
              <a:rPr lang="en-AU" sz="2400" dirty="0" smtClean="0"/>
              <a:t>Lessons about context in quality evaluation</a:t>
            </a:r>
            <a:endParaRPr lang="en-AU" sz="2400" dirty="0" smtClean="0"/>
          </a:p>
        </p:txBody>
      </p:sp>
      <p:sp>
        <p:nvSpPr>
          <p:cNvPr id="49155" name="Rectangle 3"/>
          <p:cNvSpPr>
            <a:spLocks noGrp="1" noChangeArrowheads="1"/>
          </p:cNvSpPr>
          <p:nvPr>
            <p:ph type="body" idx="4294967295"/>
          </p:nvPr>
        </p:nvSpPr>
        <p:spPr>
          <a:xfrm>
            <a:off x="1" y="1052736"/>
            <a:ext cx="8820471" cy="5643562"/>
          </a:xfrm>
        </p:spPr>
        <p:txBody>
          <a:bodyPr/>
          <a:lstStyle/>
          <a:p>
            <a:pPr eaLnBrk="1" hangingPunct="1"/>
            <a:r>
              <a:rPr lang="en-AU" dirty="0" smtClean="0"/>
              <a:t>Impacts on evaluation methods (CQI Intervention)</a:t>
            </a:r>
          </a:p>
          <a:p>
            <a:pPr lvl="1" eaLnBrk="1" hangingPunct="1"/>
            <a:r>
              <a:rPr lang="en-US" dirty="0" smtClean="0"/>
              <a:t>Auditing against evidence of effective interventions was unworkable in this </a:t>
            </a:r>
            <a:r>
              <a:rPr lang="en-US" dirty="0" smtClean="0"/>
              <a:t>context</a:t>
            </a:r>
          </a:p>
          <a:p>
            <a:pPr lvl="1" eaLnBrk="1" hangingPunct="1"/>
            <a:r>
              <a:rPr lang="en-US" dirty="0" smtClean="0"/>
              <a:t>all or nothing (yes/no) does not allow or recognize interim progress in health promotion quality </a:t>
            </a:r>
            <a:r>
              <a:rPr lang="en-US" dirty="0" smtClean="0"/>
              <a:t>improvement</a:t>
            </a:r>
            <a:endParaRPr lang="en-AU" dirty="0" smtClean="0"/>
          </a:p>
          <a:p>
            <a:pPr lvl="1" eaLnBrk="1" hangingPunct="1"/>
            <a:r>
              <a:rPr lang="en-US" dirty="0" smtClean="0"/>
              <a:t>Presenting (quantifiable) improvements in quality over time is difficult</a:t>
            </a:r>
          </a:p>
          <a:p>
            <a:pPr eaLnBrk="1" hangingPunct="1"/>
            <a:endParaRPr lang="en-AU" dirty="0" smtClean="0"/>
          </a:p>
          <a:p>
            <a:pPr eaLnBrk="1" hangingPunct="1"/>
            <a:r>
              <a:rPr lang="en-AU" dirty="0" smtClean="0"/>
              <a:t>Influences the availability and quality of information</a:t>
            </a:r>
          </a:p>
          <a:p>
            <a:pPr lvl="1" eaLnBrk="1" hangingPunct="1"/>
            <a:r>
              <a:rPr lang="en-AU" dirty="0" smtClean="0"/>
              <a:t>Signs of quality not quality of signs</a:t>
            </a:r>
          </a:p>
          <a:p>
            <a:pPr lvl="1" eaLnBrk="1" hangingPunct="1"/>
            <a:r>
              <a:rPr lang="en-AU" dirty="0" smtClean="0"/>
              <a:t>Systems for recording and monitoring practice</a:t>
            </a:r>
            <a:endParaRPr lang="en-AU" dirty="0" smtClean="0"/>
          </a:p>
          <a:p>
            <a:pPr eaLnBrk="1" hangingPunct="1">
              <a:buFontTx/>
              <a:buNone/>
            </a:pPr>
            <a:endParaRPr lang="en-A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1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15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15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1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500063" y="228600"/>
            <a:ext cx="6967537" cy="609600"/>
          </a:xfrm>
        </p:spPr>
        <p:txBody>
          <a:bodyPr/>
          <a:lstStyle/>
          <a:p>
            <a:pPr eaLnBrk="1" hangingPunct="1"/>
            <a:r>
              <a:rPr lang="en-AU" sz="2400" dirty="0" smtClean="0"/>
              <a:t>Lessons about context in quality evaluation</a:t>
            </a:r>
            <a:endParaRPr lang="en-AU" sz="2400" dirty="0" smtClean="0"/>
          </a:p>
        </p:txBody>
      </p:sp>
      <p:sp>
        <p:nvSpPr>
          <p:cNvPr id="49155" name="Rectangle 3"/>
          <p:cNvSpPr>
            <a:spLocks noGrp="1" noChangeArrowheads="1"/>
          </p:cNvSpPr>
          <p:nvPr>
            <p:ph type="body" idx="4294967295"/>
          </p:nvPr>
        </p:nvSpPr>
        <p:spPr>
          <a:xfrm>
            <a:off x="1" y="1340768"/>
            <a:ext cx="4427983" cy="4176464"/>
          </a:xfrm>
        </p:spPr>
        <p:txBody>
          <a:bodyPr/>
          <a:lstStyle/>
          <a:p>
            <a:pPr eaLnBrk="1" hangingPunct="1"/>
            <a:r>
              <a:rPr lang="en-AU" dirty="0" smtClean="0"/>
              <a:t>Critical in making evaluation findings actionable </a:t>
            </a:r>
          </a:p>
          <a:p>
            <a:pPr lvl="1" eaLnBrk="1" hangingPunct="1"/>
            <a:r>
              <a:rPr lang="en-AU" dirty="0" smtClean="0"/>
              <a:t>Participation and collaboration</a:t>
            </a:r>
          </a:p>
          <a:p>
            <a:pPr lvl="1" eaLnBrk="1" hangingPunct="1"/>
            <a:r>
              <a:rPr lang="en-AU" dirty="0" smtClean="0"/>
              <a:t>‘can opener approach’ (Bate, 2002)</a:t>
            </a:r>
            <a:endParaRPr lang="en-AU" dirty="0" smtClean="0"/>
          </a:p>
          <a:p>
            <a:pPr eaLnBrk="1" hangingPunct="1"/>
            <a:endParaRPr lang="en-AU" dirty="0" smtClean="0"/>
          </a:p>
        </p:txBody>
      </p:sp>
      <p:pic>
        <p:nvPicPr>
          <p:cNvPr id="4" name="Picture 3" descr="Wurli.JPG"/>
          <p:cNvPicPr>
            <a:picLocks noChangeAspect="1"/>
          </p:cNvPicPr>
          <p:nvPr/>
        </p:nvPicPr>
        <p:blipFill>
          <a:blip r:embed="rId3" cstate="print"/>
          <a:stretch>
            <a:fillRect/>
          </a:stretch>
        </p:blipFill>
        <p:spPr>
          <a:xfrm>
            <a:off x="3995936" y="2420888"/>
            <a:ext cx="5148064" cy="3861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1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2875" y="214313"/>
            <a:ext cx="8429625" cy="609600"/>
          </a:xfrm>
        </p:spPr>
        <p:txBody>
          <a:bodyPr/>
          <a:lstStyle/>
          <a:p>
            <a:pPr eaLnBrk="1" hangingPunct="1"/>
            <a:r>
              <a:rPr lang="en-AU" sz="3000" dirty="0" smtClean="0"/>
              <a:t>Can CQI be applied to health promotion</a:t>
            </a:r>
            <a:r>
              <a:rPr lang="en-AU" dirty="0" smtClean="0"/>
              <a:t>?</a:t>
            </a:r>
          </a:p>
        </p:txBody>
      </p:sp>
      <p:sp>
        <p:nvSpPr>
          <p:cNvPr id="12291" name="Rectangle 3"/>
          <p:cNvSpPr>
            <a:spLocks noGrp="1" noChangeArrowheads="1"/>
          </p:cNvSpPr>
          <p:nvPr>
            <p:ph type="body" idx="1"/>
          </p:nvPr>
        </p:nvSpPr>
        <p:spPr>
          <a:xfrm>
            <a:off x="0" y="1214438"/>
            <a:ext cx="4214813" cy="5445125"/>
          </a:xfrm>
        </p:spPr>
        <p:txBody>
          <a:bodyPr/>
          <a:lstStyle/>
          <a:p>
            <a:pPr eaLnBrk="1" hangingPunct="1">
              <a:lnSpc>
                <a:spcPct val="90000"/>
              </a:lnSpc>
            </a:pPr>
            <a:r>
              <a:rPr lang="en-AU" smtClean="0"/>
              <a:t>Developed framework for health promotion quality</a:t>
            </a:r>
          </a:p>
          <a:p>
            <a:pPr eaLnBrk="1" hangingPunct="1">
              <a:lnSpc>
                <a:spcPct val="90000"/>
              </a:lnSpc>
            </a:pPr>
            <a:endParaRPr lang="en-AU" smtClean="0"/>
          </a:p>
          <a:p>
            <a:pPr eaLnBrk="1" hangingPunct="1">
              <a:lnSpc>
                <a:spcPct val="90000"/>
              </a:lnSpc>
            </a:pPr>
            <a:r>
              <a:rPr lang="en-AU" smtClean="0"/>
              <a:t>Emerging evidence improved practice and systems</a:t>
            </a:r>
          </a:p>
          <a:p>
            <a:pPr eaLnBrk="1" hangingPunct="1">
              <a:lnSpc>
                <a:spcPct val="90000"/>
              </a:lnSpc>
            </a:pPr>
            <a:endParaRPr lang="en-AU" smtClean="0"/>
          </a:p>
          <a:p>
            <a:pPr eaLnBrk="1" hangingPunct="1">
              <a:lnSpc>
                <a:spcPct val="90000"/>
              </a:lnSpc>
            </a:pPr>
            <a:r>
              <a:rPr lang="en-AU" smtClean="0"/>
              <a:t>Participatory approach  is key</a:t>
            </a:r>
          </a:p>
          <a:p>
            <a:pPr eaLnBrk="1" hangingPunct="1">
              <a:lnSpc>
                <a:spcPct val="90000"/>
              </a:lnSpc>
            </a:pPr>
            <a:endParaRPr lang="en-AU" smtClean="0"/>
          </a:p>
          <a:p>
            <a:pPr eaLnBrk="1" hangingPunct="1">
              <a:lnSpc>
                <a:spcPct val="90000"/>
              </a:lnSpc>
            </a:pPr>
            <a:r>
              <a:rPr lang="en-AU" smtClean="0"/>
              <a:t>Potential for wider application and learning</a:t>
            </a:r>
          </a:p>
          <a:p>
            <a:pPr eaLnBrk="1" hangingPunct="1">
              <a:lnSpc>
                <a:spcPct val="90000"/>
              </a:lnSpc>
            </a:pPr>
            <a:endParaRPr lang="en-AU" smtClean="0"/>
          </a:p>
          <a:p>
            <a:pPr eaLnBrk="1" hangingPunct="1">
              <a:lnSpc>
                <a:spcPct val="90000"/>
              </a:lnSpc>
            </a:pPr>
            <a:endParaRPr lang="en-AU" smtClean="0"/>
          </a:p>
          <a:p>
            <a:pPr eaLnBrk="1" hangingPunct="1">
              <a:lnSpc>
                <a:spcPct val="90000"/>
              </a:lnSpc>
              <a:buFontTx/>
              <a:buNone/>
            </a:pPr>
            <a:endParaRPr lang="en-AU" smtClean="0"/>
          </a:p>
        </p:txBody>
      </p:sp>
      <p:pic>
        <p:nvPicPr>
          <p:cNvPr id="12292" name="Picture 5" descr="DSC09689"/>
          <p:cNvPicPr>
            <a:picLocks noChangeAspect="1" noChangeArrowheads="1"/>
          </p:cNvPicPr>
          <p:nvPr/>
        </p:nvPicPr>
        <p:blipFill>
          <a:blip r:embed="rId3" cstate="print"/>
          <a:srcRect/>
          <a:stretch>
            <a:fillRect/>
          </a:stretch>
        </p:blipFill>
        <p:spPr bwMode="auto">
          <a:xfrm>
            <a:off x="4246563" y="1700213"/>
            <a:ext cx="4826000" cy="361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splash1"/>
          <p:cNvPicPr>
            <a:picLocks noChangeAspect="1" noChangeArrowheads="1"/>
          </p:cNvPicPr>
          <p:nvPr/>
        </p:nvPicPr>
        <p:blipFill>
          <a:blip r:embed="rId3" cstate="print"/>
          <a:srcRect/>
          <a:stretch>
            <a:fillRect/>
          </a:stretch>
        </p:blipFill>
        <p:spPr bwMode="auto">
          <a:xfrm>
            <a:off x="0" y="0"/>
            <a:ext cx="9144000" cy="6886575"/>
          </a:xfrm>
          <a:prstGeom prst="rect">
            <a:avLst/>
          </a:prstGeom>
          <a:noFill/>
          <a:ln w="9525">
            <a:noFill/>
            <a:miter lim="800000"/>
            <a:headEnd/>
            <a:tailEnd/>
          </a:ln>
        </p:spPr>
      </p:pic>
      <p:sp>
        <p:nvSpPr>
          <p:cNvPr id="13315" name="Rectangle 3"/>
          <p:cNvSpPr>
            <a:spLocks noGrp="1" noChangeArrowheads="1"/>
          </p:cNvSpPr>
          <p:nvPr>
            <p:ph type="ctrTitle"/>
          </p:nvPr>
        </p:nvSpPr>
        <p:spPr>
          <a:xfrm>
            <a:off x="357188" y="1500188"/>
            <a:ext cx="8351837" cy="4809132"/>
          </a:xfrm>
        </p:spPr>
        <p:txBody>
          <a:bodyPr/>
          <a:lstStyle/>
          <a:p>
            <a:pPr algn="ctr" eaLnBrk="1" hangingPunct="1"/>
            <a:r>
              <a:rPr lang="en-AU" sz="2400" dirty="0" smtClean="0">
                <a:solidFill>
                  <a:srgbClr val="DEDBCC"/>
                </a:solidFill>
              </a:rPr>
              <a:t/>
            </a:r>
            <a:br>
              <a:rPr lang="en-AU" sz="2400" dirty="0" smtClean="0">
                <a:solidFill>
                  <a:srgbClr val="DEDBCC"/>
                </a:solidFill>
              </a:rPr>
            </a:br>
            <a:r>
              <a:rPr lang="en-AU" sz="2800" dirty="0" smtClean="0">
                <a:solidFill>
                  <a:schemeClr val="bg1"/>
                </a:solidFill>
              </a:rPr>
              <a:t/>
            </a:r>
            <a:br>
              <a:rPr lang="en-AU" sz="2800" dirty="0" smtClean="0">
                <a:solidFill>
                  <a:schemeClr val="bg1"/>
                </a:solidFill>
              </a:rPr>
            </a:br>
            <a:r>
              <a:rPr lang="en-AU" sz="2800" dirty="0" smtClean="0">
                <a:solidFill>
                  <a:schemeClr val="bg1"/>
                </a:solidFill>
                <a:hlinkClick r:id="rId4"/>
              </a:rPr>
              <a:t>nikki.clelland@menzies.edu.au</a:t>
            </a:r>
            <a:r>
              <a:rPr lang="en-AU" sz="2800" dirty="0" smtClean="0">
                <a:solidFill>
                  <a:srgbClr val="DEDBCC"/>
                </a:solidFill>
              </a:rPr>
              <a:t/>
            </a:r>
            <a:br>
              <a:rPr lang="en-AU" sz="2800" dirty="0" smtClean="0">
                <a:solidFill>
                  <a:srgbClr val="DEDBCC"/>
                </a:solidFill>
              </a:rPr>
            </a:br>
            <a:r>
              <a:rPr lang="en-AU" sz="2800" dirty="0" err="1" smtClean="0">
                <a:solidFill>
                  <a:srgbClr val="DEDBCC"/>
                </a:solidFill>
              </a:rPr>
              <a:t>lynette.o’donoghue@menzies.edu.au</a:t>
            </a:r>
            <a:r>
              <a:rPr lang="en-AU" sz="2800" dirty="0" smtClean="0">
                <a:solidFill>
                  <a:srgbClr val="DEDBCC"/>
                </a:solidFill>
              </a:rPr>
              <a:t/>
            </a:r>
            <a:br>
              <a:rPr lang="en-AU" sz="2800" dirty="0" smtClean="0">
                <a:solidFill>
                  <a:srgbClr val="DEDBCC"/>
                </a:solidFill>
              </a:rPr>
            </a:br>
            <a:r>
              <a:rPr lang="en-AU" sz="2800" dirty="0" smtClean="0">
                <a:solidFill>
                  <a:srgbClr val="DEDBCC"/>
                </a:solidFill>
                <a:hlinkClick r:id="rId5"/>
              </a:rPr>
              <a:t>ross.bailie@menzies.edu.au</a:t>
            </a:r>
            <a:r>
              <a:rPr lang="en-AU" sz="2800" dirty="0" smtClean="0">
                <a:solidFill>
                  <a:srgbClr val="DEDBCC"/>
                </a:solidFill>
              </a:rPr>
              <a:t/>
            </a:r>
            <a:br>
              <a:rPr lang="en-AU" sz="2800" dirty="0" smtClean="0">
                <a:solidFill>
                  <a:srgbClr val="DEDBCC"/>
                </a:solidFill>
              </a:rPr>
            </a:br>
            <a:r>
              <a:rPr lang="en-AU" sz="2800" dirty="0" smtClean="0">
                <a:solidFill>
                  <a:srgbClr val="DEDBCC"/>
                </a:solidFill>
              </a:rPr>
              <a:t/>
            </a:r>
            <a:br>
              <a:rPr lang="en-AU" sz="2800" dirty="0" smtClean="0">
                <a:solidFill>
                  <a:srgbClr val="DEDBCC"/>
                </a:solidFill>
              </a:rPr>
            </a:br>
            <a:r>
              <a:rPr lang="en-AU" sz="2800" dirty="0" smtClean="0">
                <a:solidFill>
                  <a:srgbClr val="DEDBCC"/>
                </a:solidFill>
              </a:rPr>
              <a:t>Menzies </a:t>
            </a:r>
            <a:r>
              <a:rPr lang="en-AU" sz="2800" dirty="0" smtClean="0">
                <a:solidFill>
                  <a:srgbClr val="DEDBCC"/>
                </a:solidFill>
              </a:rPr>
              <a:t>School of Health Research</a:t>
            </a:r>
            <a:br>
              <a:rPr lang="en-AU" sz="2800" dirty="0" smtClean="0">
                <a:solidFill>
                  <a:srgbClr val="DEDBCC"/>
                </a:solidFill>
              </a:rPr>
            </a:br>
            <a:r>
              <a:rPr lang="en-AU" sz="2800" dirty="0" smtClean="0">
                <a:solidFill>
                  <a:srgbClr val="DEDBCC"/>
                </a:solidFill>
              </a:rPr>
              <a:t/>
            </a:r>
            <a:br>
              <a:rPr lang="en-AU" sz="2800" dirty="0" smtClean="0">
                <a:solidFill>
                  <a:srgbClr val="DEDBCC"/>
                </a:solidFill>
              </a:rPr>
            </a:br>
            <a:r>
              <a:rPr lang="en-AU" sz="2800" dirty="0" smtClean="0">
                <a:solidFill>
                  <a:schemeClr val="bg1"/>
                </a:solidFill>
                <a:hlinkClick r:id="rId6"/>
              </a:rPr>
              <a:t>www.menzies.edu.au</a:t>
            </a:r>
            <a:r>
              <a:rPr lang="en-AU" sz="2800" dirty="0" smtClean="0">
                <a:solidFill>
                  <a:schemeClr val="bg1"/>
                </a:solidFill>
              </a:rPr>
              <a:t/>
            </a:r>
            <a:br>
              <a:rPr lang="en-AU" sz="2800" dirty="0" smtClean="0">
                <a:solidFill>
                  <a:schemeClr val="bg1"/>
                </a:solidFill>
              </a:rPr>
            </a:br>
            <a:r>
              <a:rPr lang="en-AU" sz="2800" dirty="0" smtClean="0">
                <a:solidFill>
                  <a:schemeClr val="bg1"/>
                </a:solidFill>
              </a:rPr>
              <a:t/>
            </a:r>
            <a:br>
              <a:rPr lang="en-AU" sz="2800" dirty="0" smtClean="0">
                <a:solidFill>
                  <a:schemeClr val="bg1"/>
                </a:solidFill>
              </a:rPr>
            </a:br>
            <a:r>
              <a:rPr lang="en-AU" sz="2800" dirty="0" smtClean="0">
                <a:solidFill>
                  <a:srgbClr val="DEDBCC"/>
                </a:solidFill>
              </a:rPr>
              <a:t/>
            </a:r>
            <a:br>
              <a:rPr lang="en-AU" sz="2800" dirty="0" smtClean="0">
                <a:solidFill>
                  <a:srgbClr val="DEDBCC"/>
                </a:solidFill>
              </a:rPr>
            </a:br>
            <a:endParaRPr lang="en-US" sz="2400" dirty="0" smtClean="0">
              <a:solidFill>
                <a:srgbClr val="DEDBCC"/>
              </a:solidFill>
            </a:endParaRPr>
          </a:p>
        </p:txBody>
      </p:sp>
      <p:sp>
        <p:nvSpPr>
          <p:cNvPr id="4" name="Rectangle 2"/>
          <p:cNvSpPr txBox="1">
            <a:spLocks noChangeArrowheads="1"/>
          </p:cNvSpPr>
          <p:nvPr/>
        </p:nvSpPr>
        <p:spPr bwMode="auto">
          <a:xfrm>
            <a:off x="2819400" y="357188"/>
            <a:ext cx="6324600" cy="609600"/>
          </a:xfrm>
          <a:prstGeom prst="rect">
            <a:avLst/>
          </a:prstGeom>
          <a:noFill/>
          <a:ln w="9525">
            <a:noFill/>
            <a:miter lim="800000"/>
            <a:headEnd/>
            <a:tailEnd/>
          </a:ln>
        </p:spPr>
        <p:txBody>
          <a:bodyPr/>
          <a:lstStyle/>
          <a:p>
            <a:pPr>
              <a:defRPr/>
            </a:pPr>
            <a:r>
              <a:rPr lang="en-AU" sz="3200" b="1" kern="0" dirty="0">
                <a:solidFill>
                  <a:srgbClr val="AC1D00"/>
                </a:solidFill>
                <a:latin typeface="+mj-lt"/>
                <a:ea typeface="+mj-ea"/>
                <a:cs typeface="+mj-cs"/>
              </a:rPr>
              <a:t>For more information: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9388" y="228600"/>
            <a:ext cx="7848600" cy="609600"/>
          </a:xfrm>
        </p:spPr>
        <p:txBody>
          <a:bodyPr/>
          <a:lstStyle/>
          <a:p>
            <a:pPr algn="ctr" eaLnBrk="1" hangingPunct="1"/>
            <a:r>
              <a:rPr lang="en-AU" smtClean="0"/>
              <a:t> Health Promotion Audit Tool</a:t>
            </a:r>
            <a:endParaRPr lang="en-US" smtClean="0"/>
          </a:p>
        </p:txBody>
      </p:sp>
      <p:sp>
        <p:nvSpPr>
          <p:cNvPr id="7171" name="Rectangle 3"/>
          <p:cNvSpPr>
            <a:spLocks noGrp="1" noChangeArrowheads="1"/>
          </p:cNvSpPr>
          <p:nvPr>
            <p:ph type="body" idx="1"/>
          </p:nvPr>
        </p:nvSpPr>
        <p:spPr>
          <a:xfrm>
            <a:off x="107950" y="1125538"/>
            <a:ext cx="4606925" cy="5732462"/>
          </a:xfrm>
        </p:spPr>
        <p:txBody>
          <a:bodyPr/>
          <a:lstStyle/>
          <a:p>
            <a:pPr eaLnBrk="1" hangingPunct="1"/>
            <a:r>
              <a:rPr lang="en-AU" smtClean="0"/>
              <a:t>key factors</a:t>
            </a:r>
          </a:p>
          <a:p>
            <a:pPr lvl="1" eaLnBrk="1" hangingPunct="1"/>
            <a:r>
              <a:rPr lang="en-AU" smtClean="0"/>
              <a:t>Comprehensive planning</a:t>
            </a:r>
          </a:p>
          <a:p>
            <a:pPr lvl="1" eaLnBrk="1" hangingPunct="1"/>
            <a:r>
              <a:rPr lang="en-AU" smtClean="0"/>
              <a:t>Systematic targeting</a:t>
            </a:r>
          </a:p>
          <a:p>
            <a:pPr lvl="1" eaLnBrk="1" hangingPunct="1"/>
            <a:r>
              <a:rPr lang="en-AU" smtClean="0"/>
              <a:t>Community participation</a:t>
            </a:r>
          </a:p>
          <a:p>
            <a:pPr lvl="1" eaLnBrk="1" hangingPunct="1"/>
            <a:r>
              <a:rPr lang="en-AU" smtClean="0"/>
              <a:t>Skilled delivery</a:t>
            </a:r>
          </a:p>
          <a:p>
            <a:pPr lvl="1" eaLnBrk="1" hangingPunct="1"/>
            <a:r>
              <a:rPr lang="en-AU" smtClean="0"/>
              <a:t>Partnerships</a:t>
            </a:r>
          </a:p>
          <a:p>
            <a:pPr lvl="1" eaLnBrk="1" hangingPunct="1"/>
            <a:r>
              <a:rPr lang="en-AU" smtClean="0"/>
              <a:t>Coverage &amp; Reach</a:t>
            </a:r>
            <a:endParaRPr lang="en-US" smtClean="0"/>
          </a:p>
          <a:p>
            <a:pPr eaLnBrk="1" hangingPunct="1"/>
            <a:r>
              <a:rPr lang="en-AU" smtClean="0"/>
              <a:t>Yes/No + categorical questions</a:t>
            </a:r>
          </a:p>
          <a:p>
            <a:pPr eaLnBrk="1" hangingPunct="1"/>
            <a:r>
              <a:rPr lang="en-AU" smtClean="0"/>
              <a:t>review of health centre records</a:t>
            </a:r>
          </a:p>
        </p:txBody>
      </p:sp>
      <p:pic>
        <p:nvPicPr>
          <p:cNvPr id="7172" name="Picture 6" descr="DSC03631"/>
          <p:cNvPicPr>
            <a:picLocks noChangeAspect="1" noChangeArrowheads="1"/>
          </p:cNvPicPr>
          <p:nvPr/>
        </p:nvPicPr>
        <p:blipFill>
          <a:blip r:embed="rId3" cstate="print"/>
          <a:srcRect/>
          <a:stretch>
            <a:fillRect/>
          </a:stretch>
        </p:blipFill>
        <p:spPr bwMode="auto">
          <a:xfrm>
            <a:off x="4824413" y="3213100"/>
            <a:ext cx="4248150" cy="3163888"/>
          </a:xfrm>
          <a:prstGeom prst="rect">
            <a:avLst/>
          </a:prstGeom>
          <a:noFill/>
          <a:ln w="9525">
            <a:noFill/>
            <a:miter lim="800000"/>
            <a:headEnd/>
            <a:tailEnd/>
          </a:ln>
        </p:spPr>
      </p:pic>
      <p:sp>
        <p:nvSpPr>
          <p:cNvPr id="7173" name="AutoShape 7"/>
          <p:cNvSpPr>
            <a:spLocks noChangeArrowheads="1"/>
          </p:cNvSpPr>
          <p:nvPr/>
        </p:nvSpPr>
        <p:spPr bwMode="auto">
          <a:xfrm>
            <a:off x="5795963" y="981075"/>
            <a:ext cx="3024187" cy="2016125"/>
          </a:xfrm>
          <a:prstGeom prst="cloudCallout">
            <a:avLst>
              <a:gd name="adj1" fmla="val -30051"/>
              <a:gd name="adj2" fmla="val 81889"/>
            </a:avLst>
          </a:prstGeom>
          <a:solidFill>
            <a:srgbClr val="DEDBCC"/>
          </a:solidFill>
          <a:ln w="9525">
            <a:solidFill>
              <a:schemeClr val="tx1"/>
            </a:solidFill>
            <a:round/>
            <a:headEnd/>
            <a:tailEnd/>
          </a:ln>
        </p:spPr>
        <p:txBody>
          <a:bodyPr anchor="ctr"/>
          <a:lstStyle/>
          <a:p>
            <a:r>
              <a:rPr lang="en-AU" sz="2000" b="1">
                <a:ea typeface="Times New Roman" pitchFamily="18" charset="0"/>
                <a:cs typeface="Tahoma" pitchFamily="34" charset="0"/>
              </a:rPr>
              <a:t>Are we doing the right things the right way?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DSC03604"/>
          <p:cNvPicPr>
            <a:picLocks noChangeAspect="1" noChangeArrowheads="1"/>
          </p:cNvPicPr>
          <p:nvPr>
            <p:ph/>
          </p:nvPr>
        </p:nvPicPr>
        <p:blipFill>
          <a:blip r:embed="rId3" cstate="print"/>
          <a:srcRect l="10460" t="28473" r="13759" b="20341"/>
          <a:stretch>
            <a:fillRect/>
          </a:stretch>
        </p:blipFill>
        <p:spPr>
          <a:xfrm>
            <a:off x="0" y="3141663"/>
            <a:ext cx="4392613" cy="2225675"/>
          </a:xfrm>
          <a:noFill/>
        </p:spPr>
      </p:pic>
      <p:pic>
        <p:nvPicPr>
          <p:cNvPr id="3075" name="Picture 7" descr="Jill &amp; Alex"/>
          <p:cNvPicPr>
            <a:picLocks noChangeAspect="1" noChangeArrowheads="1"/>
          </p:cNvPicPr>
          <p:nvPr/>
        </p:nvPicPr>
        <p:blipFill>
          <a:blip r:embed="rId4" cstate="print"/>
          <a:srcRect t="28473" r="7834"/>
          <a:stretch>
            <a:fillRect/>
          </a:stretch>
        </p:blipFill>
        <p:spPr bwMode="auto">
          <a:xfrm>
            <a:off x="3995738" y="287338"/>
            <a:ext cx="5148262" cy="2997200"/>
          </a:xfrm>
          <a:prstGeom prst="rect">
            <a:avLst/>
          </a:prstGeom>
          <a:noFill/>
          <a:ln w="9525">
            <a:noFill/>
            <a:miter lim="800000"/>
            <a:headEnd/>
            <a:tailEnd/>
          </a:ln>
        </p:spPr>
      </p:pic>
      <p:pic>
        <p:nvPicPr>
          <p:cNvPr id="3076" name="Picture 9" descr="DSC03330"/>
          <p:cNvPicPr>
            <a:picLocks noChangeAspect="1" noChangeArrowheads="1"/>
          </p:cNvPicPr>
          <p:nvPr/>
        </p:nvPicPr>
        <p:blipFill>
          <a:blip r:embed="rId5" cstate="print"/>
          <a:srcRect l="4926" t="20573" b="30844"/>
          <a:stretch>
            <a:fillRect/>
          </a:stretch>
        </p:blipFill>
        <p:spPr bwMode="auto">
          <a:xfrm>
            <a:off x="2843213" y="4443413"/>
            <a:ext cx="6300787" cy="2414587"/>
          </a:xfrm>
          <a:prstGeom prst="rect">
            <a:avLst/>
          </a:prstGeom>
          <a:noFill/>
          <a:ln w="9525">
            <a:noFill/>
            <a:miter lim="800000"/>
            <a:headEnd/>
            <a:tailEnd/>
          </a:ln>
        </p:spPr>
      </p:pic>
      <p:pic>
        <p:nvPicPr>
          <p:cNvPr id="3077" name="Picture 8" descr="DSC03634"/>
          <p:cNvPicPr>
            <a:picLocks noChangeAspect="1" noChangeArrowheads="1"/>
          </p:cNvPicPr>
          <p:nvPr/>
        </p:nvPicPr>
        <p:blipFill>
          <a:blip r:embed="rId6" cstate="print"/>
          <a:srcRect l="9462" t="24509" b="12471"/>
          <a:stretch>
            <a:fillRect/>
          </a:stretch>
        </p:blipFill>
        <p:spPr bwMode="auto">
          <a:xfrm>
            <a:off x="0" y="0"/>
            <a:ext cx="5254625" cy="2743200"/>
          </a:xfrm>
          <a:prstGeom prst="rect">
            <a:avLst/>
          </a:prstGeom>
          <a:noFill/>
          <a:ln w="9525">
            <a:noFill/>
            <a:miter lim="800000"/>
            <a:headEnd/>
            <a:tailEnd/>
          </a:ln>
        </p:spPr>
      </p:pic>
      <p:pic>
        <p:nvPicPr>
          <p:cNvPr id="3078" name="Picture 10" descr="DSC03630"/>
          <p:cNvPicPr>
            <a:picLocks noChangeAspect="1" noChangeArrowheads="1"/>
          </p:cNvPicPr>
          <p:nvPr/>
        </p:nvPicPr>
        <p:blipFill>
          <a:blip r:embed="rId7" cstate="print"/>
          <a:srcRect l="18338" t="17969" r="16710" b="33478"/>
          <a:stretch>
            <a:fillRect/>
          </a:stretch>
        </p:blipFill>
        <p:spPr bwMode="auto">
          <a:xfrm>
            <a:off x="4716463" y="2530475"/>
            <a:ext cx="3527425" cy="1978025"/>
          </a:xfrm>
          <a:prstGeom prst="rect">
            <a:avLst/>
          </a:prstGeom>
          <a:noFill/>
          <a:ln w="9525">
            <a:noFill/>
            <a:miter lim="800000"/>
            <a:headEnd/>
            <a:tailEnd/>
          </a:ln>
        </p:spPr>
      </p:pic>
      <p:sp>
        <p:nvSpPr>
          <p:cNvPr id="3079" name="Rectangle 14"/>
          <p:cNvSpPr>
            <a:spLocks noChangeArrowheads="1"/>
          </p:cNvSpPr>
          <p:nvPr/>
        </p:nvSpPr>
        <p:spPr bwMode="auto">
          <a:xfrm>
            <a:off x="0" y="5500688"/>
            <a:ext cx="3071813" cy="954087"/>
          </a:xfrm>
          <a:prstGeom prst="rect">
            <a:avLst/>
          </a:prstGeom>
          <a:noFill/>
          <a:ln w="9525" algn="ctr">
            <a:noFill/>
            <a:miter lim="800000"/>
            <a:headEnd/>
            <a:tailEnd/>
          </a:ln>
        </p:spPr>
        <p:txBody>
          <a:bodyPr>
            <a:spAutoFit/>
          </a:bodyPr>
          <a:lstStyle/>
          <a:p>
            <a:r>
              <a:rPr lang="en-AU" sz="2000" b="1">
                <a:latin typeface="Calibri" pitchFamily="34" charset="0"/>
                <a:ea typeface="Times New Roman" pitchFamily="18" charset="0"/>
                <a:cs typeface="Tahoma" pitchFamily="34" charset="0"/>
              </a:rPr>
              <a:t>Support &amp; Funding</a:t>
            </a:r>
          </a:p>
          <a:p>
            <a:r>
              <a:rPr lang="en-AU">
                <a:latin typeface="Calibri" pitchFamily="34" charset="0"/>
                <a:ea typeface="Times New Roman" pitchFamily="18" charset="0"/>
                <a:cs typeface="Tahoma" pitchFamily="34" charset="0"/>
              </a:rPr>
              <a:t>CRC for Aboriginal Health </a:t>
            </a:r>
          </a:p>
          <a:p>
            <a:r>
              <a:rPr lang="en-AU">
                <a:latin typeface="Calibri" pitchFamily="34" charset="0"/>
                <a:ea typeface="Times New Roman" pitchFamily="18" charset="0"/>
                <a:cs typeface="Tahoma" pitchFamily="34" charset="0"/>
              </a:rPr>
              <a:t>NHMRC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8" y="228600"/>
            <a:ext cx="7288212" cy="609600"/>
          </a:xfrm>
        </p:spPr>
        <p:txBody>
          <a:bodyPr/>
          <a:lstStyle/>
          <a:p>
            <a:pPr algn="ctr"/>
            <a:r>
              <a:rPr lang="en-AU" sz="2800" smtClean="0"/>
              <a:t>Health Promotion Systems Assessment</a:t>
            </a:r>
            <a:endParaRPr lang="en-US" sz="2800" smtClean="0"/>
          </a:p>
        </p:txBody>
      </p:sp>
      <p:sp>
        <p:nvSpPr>
          <p:cNvPr id="8195" name="Rectangle 3"/>
          <p:cNvSpPr>
            <a:spLocks noGrp="1" noChangeArrowheads="1"/>
          </p:cNvSpPr>
          <p:nvPr>
            <p:ph type="body" idx="1"/>
          </p:nvPr>
        </p:nvSpPr>
        <p:spPr>
          <a:xfrm>
            <a:off x="250825" y="1125538"/>
            <a:ext cx="4178300" cy="5543550"/>
          </a:xfrm>
        </p:spPr>
        <p:txBody>
          <a:bodyPr/>
          <a:lstStyle/>
          <a:p>
            <a:pPr>
              <a:lnSpc>
                <a:spcPct val="90000"/>
              </a:lnSpc>
              <a:buFontTx/>
              <a:buNone/>
            </a:pPr>
            <a:endParaRPr lang="en-AU" sz="2000" smtClean="0"/>
          </a:p>
          <a:p>
            <a:pPr>
              <a:lnSpc>
                <a:spcPct val="90000"/>
              </a:lnSpc>
            </a:pPr>
            <a:r>
              <a:rPr lang="en-AU" sz="2000" smtClean="0"/>
              <a:t>4 Components:</a:t>
            </a:r>
          </a:p>
          <a:p>
            <a:pPr lvl="1">
              <a:lnSpc>
                <a:spcPct val="90000"/>
              </a:lnSpc>
            </a:pPr>
            <a:r>
              <a:rPr lang="en-AU" sz="2000" smtClean="0"/>
              <a:t>Delivery system design</a:t>
            </a:r>
          </a:p>
          <a:p>
            <a:pPr lvl="1">
              <a:lnSpc>
                <a:spcPct val="90000"/>
              </a:lnSpc>
            </a:pPr>
            <a:r>
              <a:rPr lang="en-AU" sz="2000" smtClean="0"/>
              <a:t>Information systems &amp; decision support</a:t>
            </a:r>
          </a:p>
          <a:p>
            <a:pPr lvl="1">
              <a:lnSpc>
                <a:spcPct val="90000"/>
              </a:lnSpc>
            </a:pPr>
            <a:r>
              <a:rPr lang="en-AU" sz="2000" smtClean="0"/>
              <a:t>Organisational environment</a:t>
            </a:r>
          </a:p>
          <a:p>
            <a:pPr lvl="1">
              <a:lnSpc>
                <a:spcPct val="90000"/>
              </a:lnSpc>
            </a:pPr>
            <a:r>
              <a:rPr lang="en-AU" sz="2000" smtClean="0"/>
              <a:t>Adaptability &amp; Integration of systems</a:t>
            </a:r>
          </a:p>
          <a:p>
            <a:pPr>
              <a:lnSpc>
                <a:spcPct val="90000"/>
              </a:lnSpc>
            </a:pPr>
            <a:endParaRPr lang="en-AU" sz="2000" smtClean="0"/>
          </a:p>
          <a:p>
            <a:pPr>
              <a:lnSpc>
                <a:spcPct val="90000"/>
              </a:lnSpc>
            </a:pPr>
            <a:r>
              <a:rPr lang="en-AU" sz="2000" smtClean="0"/>
              <a:t>Facilitated group discussion</a:t>
            </a:r>
          </a:p>
          <a:p>
            <a:pPr>
              <a:lnSpc>
                <a:spcPct val="90000"/>
              </a:lnSpc>
            </a:pPr>
            <a:endParaRPr lang="en-AU" sz="2000" smtClean="0"/>
          </a:p>
          <a:p>
            <a:pPr>
              <a:lnSpc>
                <a:spcPct val="90000"/>
              </a:lnSpc>
            </a:pPr>
            <a:r>
              <a:rPr lang="en-AU" sz="2000" smtClean="0"/>
              <a:t>Consensus score [0-11] + score justification </a:t>
            </a:r>
          </a:p>
          <a:p>
            <a:pPr>
              <a:lnSpc>
                <a:spcPct val="90000"/>
              </a:lnSpc>
            </a:pPr>
            <a:endParaRPr lang="en-AU" sz="2000" smtClean="0"/>
          </a:p>
          <a:p>
            <a:pPr>
              <a:lnSpc>
                <a:spcPct val="90000"/>
              </a:lnSpc>
            </a:pPr>
            <a:r>
              <a:rPr lang="en-AU" sz="2000" smtClean="0"/>
              <a:t>No ‘right’ or ‘wrong’ answers </a:t>
            </a:r>
            <a:endParaRPr lang="en-US" sz="2000" smtClean="0"/>
          </a:p>
        </p:txBody>
      </p:sp>
      <p:sp>
        <p:nvSpPr>
          <p:cNvPr id="8196" name="Rectangle 12"/>
          <p:cNvSpPr>
            <a:spLocks noChangeArrowheads="1"/>
          </p:cNvSpPr>
          <p:nvPr/>
        </p:nvSpPr>
        <p:spPr bwMode="auto">
          <a:xfrm>
            <a:off x="3486150" y="4170363"/>
            <a:ext cx="9144000" cy="0"/>
          </a:xfrm>
          <a:prstGeom prst="rect">
            <a:avLst/>
          </a:prstGeom>
          <a:noFill/>
          <a:ln w="9525" algn="ctr">
            <a:noFill/>
            <a:miter lim="800000"/>
            <a:headEnd/>
            <a:tailEnd/>
          </a:ln>
        </p:spPr>
        <p:txBody>
          <a:bodyPr wrap="none" anchor="ctr">
            <a:spAutoFit/>
          </a:bodyPr>
          <a:lstStyle/>
          <a:p>
            <a:endParaRPr lang="en-AU"/>
          </a:p>
        </p:txBody>
      </p:sp>
      <p:pic>
        <p:nvPicPr>
          <p:cNvPr id="8197" name="Picture 11" descr="DSC03533"/>
          <p:cNvPicPr>
            <a:picLocks noChangeAspect="1" noChangeArrowheads="1"/>
          </p:cNvPicPr>
          <p:nvPr/>
        </p:nvPicPr>
        <p:blipFill>
          <a:blip r:embed="rId3" cstate="print"/>
          <a:srcRect l="8304" t="17253" b="24573"/>
          <a:stretch>
            <a:fillRect/>
          </a:stretch>
        </p:blipFill>
        <p:spPr bwMode="auto">
          <a:xfrm>
            <a:off x="4621213" y="3857625"/>
            <a:ext cx="4522787" cy="2160588"/>
          </a:xfrm>
          <a:prstGeom prst="rect">
            <a:avLst/>
          </a:prstGeom>
          <a:noFill/>
          <a:ln w="9525">
            <a:noFill/>
            <a:miter lim="800000"/>
            <a:headEnd/>
            <a:tailEnd/>
          </a:ln>
        </p:spPr>
      </p:pic>
      <p:sp>
        <p:nvSpPr>
          <p:cNvPr id="8198" name="AutoShape 6"/>
          <p:cNvSpPr>
            <a:spLocks noChangeArrowheads="1"/>
          </p:cNvSpPr>
          <p:nvPr/>
        </p:nvSpPr>
        <p:spPr bwMode="auto">
          <a:xfrm>
            <a:off x="5508625" y="1125538"/>
            <a:ext cx="3240088" cy="2303462"/>
          </a:xfrm>
          <a:prstGeom prst="cloudCallout">
            <a:avLst>
              <a:gd name="adj1" fmla="val -9481"/>
              <a:gd name="adj2" fmla="val 81153"/>
            </a:avLst>
          </a:prstGeom>
          <a:solidFill>
            <a:srgbClr val="DEDBCC"/>
          </a:solidFill>
          <a:ln w="9525">
            <a:solidFill>
              <a:schemeClr val="tx1"/>
            </a:solidFill>
            <a:round/>
            <a:headEnd/>
            <a:tailEnd/>
          </a:ln>
        </p:spPr>
        <p:txBody>
          <a:bodyPr anchor="ctr"/>
          <a:lstStyle/>
          <a:p>
            <a:r>
              <a:rPr lang="en-AU" sz="2000" b="1">
                <a:ea typeface="Times New Roman" pitchFamily="18" charset="0"/>
                <a:cs typeface="Tahoma" pitchFamily="34" charset="0"/>
              </a:rPr>
              <a:t>What supports our team to plan &amp; do health promotion?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a:xfrm>
            <a:off x="611188" y="228600"/>
            <a:ext cx="6856412" cy="609600"/>
          </a:xfrm>
        </p:spPr>
        <p:txBody>
          <a:bodyPr/>
          <a:lstStyle/>
          <a:p>
            <a:r>
              <a:rPr lang="en-AU" sz="2400" smtClean="0"/>
              <a:t>Scope of Health Promotion (DHS, 2003)</a:t>
            </a:r>
            <a:endParaRPr lang="en-US" sz="2400" smtClean="0"/>
          </a:p>
        </p:txBody>
      </p:sp>
      <p:graphicFrame>
        <p:nvGraphicFramePr>
          <p:cNvPr id="423975" name="Group 39"/>
          <p:cNvGraphicFramePr>
            <a:graphicFrameLocks noGrp="1"/>
          </p:cNvGraphicFramePr>
          <p:nvPr>
            <p:ph sz="half" idx="2"/>
          </p:nvPr>
        </p:nvGraphicFramePr>
        <p:xfrm>
          <a:off x="755650" y="2260600"/>
          <a:ext cx="7704138" cy="1243584"/>
        </p:xfrm>
        <a:graphic>
          <a:graphicData uri="http://schemas.openxmlformats.org/drawingml/2006/table">
            <a:tbl>
              <a:tblPr/>
              <a:tblGrid>
                <a:gridCol w="1497013"/>
                <a:gridCol w="1500187"/>
                <a:gridCol w="1420813"/>
                <a:gridCol w="1422400"/>
                <a:gridCol w="1863725"/>
              </a:tblGrid>
              <a:tr h="954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smtClean="0">
                          <a:ln>
                            <a:noFill/>
                          </a:ln>
                          <a:solidFill>
                            <a:srgbClr val="AC1D00"/>
                          </a:solidFill>
                          <a:effectLst/>
                          <a:latin typeface="Arial" charset="0"/>
                          <a:ea typeface="ＭＳ Ｐゴシック" pitchFamily="34" charset="-128"/>
                        </a:rPr>
                        <a:t>Screening, Individual Risk Assessment and Immunisation</a:t>
                      </a:r>
                      <a:endParaRPr kumimoji="0" lang="en-US" sz="1400" b="1" i="0" u="none" strike="noStrike" cap="none" normalizeH="0" baseline="0" dirty="0" smtClean="0">
                        <a:ln>
                          <a:noFill/>
                        </a:ln>
                        <a:solidFill>
                          <a:srgbClr val="AC1D00"/>
                        </a:solidFill>
                        <a:effectLst/>
                        <a:latin typeface="Arial"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AU" sz="1400" b="1" i="0" u="none" strike="noStrike" cap="none" normalizeH="0" baseline="0" dirty="0" smtClean="0">
                          <a:ln>
                            <a:noFill/>
                          </a:ln>
                          <a:solidFill>
                            <a:srgbClr val="AC1D00"/>
                          </a:solidFill>
                          <a:effectLst/>
                          <a:latin typeface="Arial" charset="0"/>
                          <a:ea typeface="ＭＳ Ｐゴシック" pitchFamily="34" charset="-128"/>
                        </a:rPr>
                        <a:t>Health Education and Skill Development</a:t>
                      </a:r>
                      <a:endParaRPr kumimoji="0" lang="en-US" sz="1400" b="1" i="0" u="none" strike="noStrike" cap="none" normalizeH="0" baseline="0" dirty="0" smtClean="0">
                        <a:ln>
                          <a:noFill/>
                        </a:ln>
                        <a:solidFill>
                          <a:srgbClr val="AC1D00"/>
                        </a:solidFill>
                        <a:effectLst/>
                        <a:latin typeface="Arial"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AC1D00"/>
                        </a:solidFill>
                        <a:effectLst/>
                        <a:latin typeface="Arial"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smtClean="0">
                          <a:ln>
                            <a:noFill/>
                          </a:ln>
                          <a:solidFill>
                            <a:srgbClr val="AC1D00"/>
                          </a:solidFill>
                          <a:effectLst/>
                          <a:latin typeface="Arial" charset="0"/>
                          <a:ea typeface="ＭＳ Ｐゴシック" pitchFamily="34" charset="-128"/>
                        </a:rPr>
                        <a:t>Health Information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smtClean="0">
                          <a:ln>
                            <a:noFill/>
                          </a:ln>
                          <a:solidFill>
                            <a:srgbClr val="AC1D00"/>
                          </a:solidFill>
                          <a:effectLst/>
                          <a:latin typeface="Arial" charset="0"/>
                          <a:ea typeface="ＭＳ Ｐゴシック" pitchFamily="34" charset="-128"/>
                        </a:rPr>
                        <a:t>and Social Marketing</a:t>
                      </a:r>
                      <a:endParaRPr kumimoji="0" lang="en-US" sz="1400" b="1" i="0" u="none" strike="noStrike" cap="none" normalizeH="0" baseline="0" dirty="0" smtClean="0">
                        <a:ln>
                          <a:noFill/>
                        </a:ln>
                        <a:solidFill>
                          <a:srgbClr val="AC1D00"/>
                        </a:solidFill>
                        <a:effectLst/>
                        <a:latin typeface="Arial"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AC1D00"/>
                        </a:solidFill>
                        <a:effectLst/>
                        <a:latin typeface="Arial"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AU" sz="1400" b="1" i="0" u="none" strike="noStrike" cap="none" normalizeH="0" baseline="0" dirty="0" smtClean="0">
                        <a:ln>
                          <a:noFill/>
                        </a:ln>
                        <a:solidFill>
                          <a:srgbClr val="AC1D00"/>
                        </a:solidFill>
                        <a:effectLst/>
                        <a:latin typeface="Arial"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smtClean="0">
                          <a:ln>
                            <a:noFill/>
                          </a:ln>
                          <a:solidFill>
                            <a:srgbClr val="AC1D00"/>
                          </a:solidFill>
                          <a:effectLst/>
                          <a:latin typeface="Arial" charset="0"/>
                          <a:ea typeface="ＭＳ Ｐゴシック" pitchFamily="34" charset="-128"/>
                        </a:rPr>
                        <a:t>Community Action</a:t>
                      </a:r>
                      <a:endParaRPr kumimoji="0" lang="en-US" sz="1400" b="1" i="0" u="none" strike="noStrike" cap="none" normalizeH="0" baseline="0" dirty="0" smtClean="0">
                        <a:ln>
                          <a:noFill/>
                        </a:ln>
                        <a:solidFill>
                          <a:srgbClr val="AC1D00"/>
                        </a:solidFill>
                        <a:effectLst/>
                        <a:latin typeface="Arial"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smtClean="0">
                          <a:ln>
                            <a:noFill/>
                          </a:ln>
                          <a:solidFill>
                            <a:srgbClr val="AC1D00"/>
                          </a:solidFill>
                          <a:effectLst/>
                          <a:latin typeface="Arial" charset="0"/>
                          <a:ea typeface="ＭＳ Ｐゴシック" pitchFamily="34" charset="-128"/>
                        </a:rPr>
                        <a:t>Settings and Supportive Environments</a:t>
                      </a:r>
                      <a:endParaRPr kumimoji="0" lang="en-US" sz="1400" b="1" i="0" u="none" strike="noStrike" cap="none" normalizeH="0" baseline="0" dirty="0" smtClean="0">
                        <a:ln>
                          <a:noFill/>
                        </a:ln>
                        <a:solidFill>
                          <a:srgbClr val="AC1D00"/>
                        </a:solidFill>
                        <a:effectLst/>
                        <a:latin typeface="Arial"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23961" name="Group 25"/>
          <p:cNvGraphicFramePr>
            <a:graphicFrameLocks noGrp="1"/>
          </p:cNvGraphicFramePr>
          <p:nvPr/>
        </p:nvGraphicFramePr>
        <p:xfrm>
          <a:off x="755650" y="3500438"/>
          <a:ext cx="7704138" cy="3124200"/>
        </p:xfrm>
        <a:graphic>
          <a:graphicData uri="http://schemas.openxmlformats.org/drawingml/2006/table">
            <a:tbl>
              <a:tblPr/>
              <a:tblGrid>
                <a:gridCol w="1511300"/>
                <a:gridCol w="1514475"/>
                <a:gridCol w="1433513"/>
                <a:gridCol w="1436687"/>
                <a:gridCol w="1808163"/>
              </a:tblGrid>
              <a:tr h="312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rPr>
                        <a:t>SNAP BI</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rPr>
                        <a:t>Pap Smear Screening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rPr>
                        <a:t>Well Adult Checks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34" charset="-128"/>
                        </a:rPr>
                        <a:t>Child Health Checks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rPr>
                        <a:t>QUIT</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AU" sz="1400" b="1"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rPr>
                        <a:t>AFL NT School Holiday Program</a:t>
                      </a:r>
                      <a:endParaRPr kumimoji="0" lang="en-US" sz="1400" b="1"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rPr>
                        <a:t>Australia’s Healthy Weight Week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smtClean="0">
                          <a:ln>
                            <a:noFill/>
                          </a:ln>
                          <a:solidFill>
                            <a:schemeClr val="tx1"/>
                          </a:solidFill>
                          <a:effectLst/>
                          <a:latin typeface="Arial" charset="0"/>
                          <a:ea typeface="ＭＳ Ｐゴシック" pitchFamily="34" charset="-128"/>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smtClean="0">
                          <a:ln>
                            <a:noFill/>
                          </a:ln>
                          <a:solidFill>
                            <a:schemeClr val="tx1"/>
                          </a:solidFill>
                          <a:effectLst/>
                          <a:latin typeface="Arial" charset="0"/>
                          <a:ea typeface="ＭＳ Ｐゴシック" pitchFamily="34" charset="-128"/>
                        </a:rPr>
                        <a:t>Youth Week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smtClean="0">
                          <a:ln>
                            <a:noFill/>
                          </a:ln>
                          <a:solidFill>
                            <a:schemeClr val="tx1"/>
                          </a:solidFill>
                          <a:effectLst/>
                          <a:latin typeface="Arial" charset="0"/>
                          <a:ea typeface="ＭＳ Ｐゴシック" pitchFamily="34" charset="-128"/>
                        </a:rPr>
                        <a:t>World Aids Day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smtClean="0">
                          <a:ln>
                            <a:noFill/>
                          </a:ln>
                          <a:solidFill>
                            <a:schemeClr val="tx1"/>
                          </a:solidFill>
                          <a:effectLst/>
                          <a:latin typeface="Arial" charset="0"/>
                          <a:ea typeface="ＭＳ Ｐゴシック" pitchFamily="34" charset="-128"/>
                        </a:rPr>
                        <a:t>Drug Action Week</a:t>
                      </a:r>
                      <a:endParaRPr kumimoji="0" lang="en-US" sz="1400" b="1" i="0" u="none" strike="noStrike" cap="none" normalizeH="0" baseline="0" dirty="0" smtClean="0">
                        <a:ln>
                          <a:noFill/>
                        </a:ln>
                        <a:solidFill>
                          <a:schemeClr val="tx1"/>
                        </a:solidFill>
                        <a:effectLst/>
                        <a:latin typeface="Arial" charset="0"/>
                        <a:ea typeface="ＭＳ Ｐゴシック" pitchFamily="34" charset="-128"/>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rPr>
                        <a:t>Diabetes Day Program</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AU" sz="1400" b="1"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rPr>
                        <a:t>Woman’s Camp</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AU" sz="1400" b="1"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rPr>
                        <a:t>Health Advisory Committee</a:t>
                      </a:r>
                      <a:endParaRPr kumimoji="0" lang="en-US" sz="1400" b="1"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AU" sz="1400" b="1"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rPr>
                        <a:t>Workplace Food &amp; Nutrition Policy</a:t>
                      </a:r>
                      <a:endParaRPr kumimoji="0" lang="en-US" sz="1400" b="1" i="0" u="none" strike="noStrike" cap="none" normalizeH="0" baseline="0" dirty="0" smtClean="0">
                        <a:ln>
                          <a:noFill/>
                        </a:ln>
                        <a:solidFill>
                          <a:srgbClr val="000000"/>
                        </a:solidFill>
                        <a:effectLst/>
                        <a:latin typeface="Arial"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47" name="Text Box 41"/>
          <p:cNvSpPr txBox="1">
            <a:spLocks noChangeArrowheads="1"/>
          </p:cNvSpPr>
          <p:nvPr/>
        </p:nvSpPr>
        <p:spPr bwMode="auto">
          <a:xfrm>
            <a:off x="34925" y="1916113"/>
            <a:ext cx="9144000" cy="336550"/>
          </a:xfrm>
          <a:prstGeom prst="rect">
            <a:avLst/>
          </a:prstGeom>
          <a:noFill/>
          <a:ln w="9525">
            <a:noFill/>
            <a:miter lim="800000"/>
            <a:headEnd/>
            <a:tailEnd/>
          </a:ln>
        </p:spPr>
        <p:txBody>
          <a:bodyPr>
            <a:spAutoFit/>
          </a:bodyPr>
          <a:lstStyle/>
          <a:p>
            <a:pPr algn="l" eaLnBrk="0" hangingPunct="0">
              <a:spcBef>
                <a:spcPct val="50000"/>
              </a:spcBef>
            </a:pPr>
            <a:r>
              <a:rPr lang="en-AU" sz="1600" i="1"/>
              <a:t>      Healthy Individuals		              Healthy Communities, Settings &amp; Environments</a:t>
            </a:r>
            <a:endParaRPr lang="en-US" sz="1600" i="1"/>
          </a:p>
        </p:txBody>
      </p:sp>
      <p:sp>
        <p:nvSpPr>
          <p:cNvPr id="9248" name="Text Box 42"/>
          <p:cNvSpPr txBox="1">
            <a:spLocks noChangeArrowheads="1"/>
          </p:cNvSpPr>
          <p:nvPr/>
        </p:nvSpPr>
        <p:spPr bwMode="auto">
          <a:xfrm>
            <a:off x="250825" y="1549400"/>
            <a:ext cx="8820150" cy="366713"/>
          </a:xfrm>
          <a:prstGeom prst="rect">
            <a:avLst/>
          </a:prstGeom>
          <a:noFill/>
          <a:ln w="9525">
            <a:noFill/>
            <a:miter lim="800000"/>
            <a:headEnd/>
            <a:tailEnd/>
          </a:ln>
        </p:spPr>
        <p:txBody>
          <a:bodyPr>
            <a:spAutoFit/>
          </a:bodyPr>
          <a:lstStyle/>
          <a:p>
            <a:pPr algn="l" eaLnBrk="0" hangingPunct="0">
              <a:spcBef>
                <a:spcPct val="50000"/>
              </a:spcBef>
            </a:pPr>
            <a:r>
              <a:rPr lang="en-AU" i="1"/>
              <a:t>Medical Approach	Behavioural Approach	Socio-environmental Approach</a:t>
            </a:r>
            <a:endParaRPr lang="en-US" i="1"/>
          </a:p>
        </p:txBody>
      </p:sp>
      <p:sp>
        <p:nvSpPr>
          <p:cNvPr id="9249" name="Line 43"/>
          <p:cNvSpPr>
            <a:spLocks noChangeShapeType="1"/>
          </p:cNvSpPr>
          <p:nvPr/>
        </p:nvSpPr>
        <p:spPr bwMode="auto">
          <a:xfrm>
            <a:off x="430213" y="1268413"/>
            <a:ext cx="1727200" cy="0"/>
          </a:xfrm>
          <a:prstGeom prst="line">
            <a:avLst/>
          </a:prstGeom>
          <a:noFill/>
          <a:ln w="38100">
            <a:solidFill>
              <a:schemeClr val="tx1"/>
            </a:solidFill>
            <a:round/>
            <a:headEnd type="triangle" w="med" len="med"/>
            <a:tailEnd type="triangle" w="med" len="med"/>
          </a:ln>
        </p:spPr>
        <p:txBody>
          <a:bodyPr/>
          <a:lstStyle/>
          <a:p>
            <a:endParaRPr lang="en-AU"/>
          </a:p>
        </p:txBody>
      </p:sp>
      <p:sp>
        <p:nvSpPr>
          <p:cNvPr id="9250" name="Line 44"/>
          <p:cNvSpPr>
            <a:spLocks noChangeShapeType="1"/>
          </p:cNvSpPr>
          <p:nvPr/>
        </p:nvSpPr>
        <p:spPr bwMode="auto">
          <a:xfrm>
            <a:off x="2374900" y="1557338"/>
            <a:ext cx="3311525" cy="0"/>
          </a:xfrm>
          <a:prstGeom prst="line">
            <a:avLst/>
          </a:prstGeom>
          <a:noFill/>
          <a:ln w="38100">
            <a:solidFill>
              <a:schemeClr val="tx1"/>
            </a:solidFill>
            <a:round/>
            <a:headEnd type="triangle" w="med" len="med"/>
            <a:tailEnd type="triangle" w="med" len="med"/>
          </a:ln>
        </p:spPr>
        <p:txBody>
          <a:bodyPr/>
          <a:lstStyle/>
          <a:p>
            <a:endParaRPr lang="en-AU"/>
          </a:p>
        </p:txBody>
      </p:sp>
      <p:sp>
        <p:nvSpPr>
          <p:cNvPr id="9251" name="Line 45"/>
          <p:cNvSpPr>
            <a:spLocks noChangeShapeType="1"/>
          </p:cNvSpPr>
          <p:nvPr/>
        </p:nvSpPr>
        <p:spPr bwMode="auto">
          <a:xfrm>
            <a:off x="5111750" y="1268413"/>
            <a:ext cx="3671888" cy="0"/>
          </a:xfrm>
          <a:prstGeom prst="line">
            <a:avLst/>
          </a:prstGeom>
          <a:noFill/>
          <a:ln w="38100">
            <a:solidFill>
              <a:schemeClr val="tx1"/>
            </a:solidFill>
            <a:round/>
            <a:headEnd type="triangle" w="med" len="med"/>
            <a:tailEnd type="triangle" w="med" len="med"/>
          </a:ln>
        </p:spPr>
        <p:txBody>
          <a:bodyPr/>
          <a:lstStyle/>
          <a:p>
            <a:endParaRPr lang="en-AU"/>
          </a:p>
        </p:txBody>
      </p:sp>
      <p:sp>
        <p:nvSpPr>
          <p:cNvPr id="423982" name="AutoShape 46"/>
          <p:cNvSpPr>
            <a:spLocks noChangeArrowheads="1"/>
          </p:cNvSpPr>
          <p:nvPr/>
        </p:nvSpPr>
        <p:spPr bwMode="auto">
          <a:xfrm rot="5400000">
            <a:off x="3634582" y="1342231"/>
            <a:ext cx="1874838" cy="7058025"/>
          </a:xfrm>
          <a:prstGeom prst="triangle">
            <a:avLst>
              <a:gd name="adj" fmla="val 50000"/>
            </a:avLst>
          </a:prstGeom>
          <a:solidFill>
            <a:srgbClr val="AC1D00">
              <a:alpha val="25882"/>
            </a:srgbClr>
          </a:solidFill>
          <a:ln w="9525">
            <a:solidFill>
              <a:schemeClr val="tx1"/>
            </a:solidFill>
            <a:miter lim="800000"/>
            <a:headEnd/>
            <a:tailEnd/>
          </a:ln>
        </p:spPr>
        <p:txBody>
          <a:bodyPr wrap="none" anchor="ctr"/>
          <a:lstStyle/>
          <a:p>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39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39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0" y="0"/>
            <a:ext cx="7467600" cy="838200"/>
          </a:xfrm>
        </p:spPr>
        <p:txBody>
          <a:bodyPr/>
          <a:lstStyle/>
          <a:p>
            <a:pPr algn="ctr"/>
            <a:r>
              <a:rPr lang="en-AU" sz="2800" smtClean="0"/>
              <a:t>Practice Change &amp; System Development</a:t>
            </a:r>
          </a:p>
        </p:txBody>
      </p:sp>
      <p:pic>
        <p:nvPicPr>
          <p:cNvPr id="10243" name="Picture 5"/>
          <p:cNvPicPr>
            <a:picLocks noGrp="1" noChangeAspect="1" noChangeArrowheads="1"/>
          </p:cNvPicPr>
          <p:nvPr>
            <p:ph sz="half" idx="2"/>
          </p:nvPr>
        </p:nvPicPr>
        <p:blipFill>
          <a:blip r:embed="rId3" cstate="print"/>
          <a:srcRect/>
          <a:stretch>
            <a:fillRect/>
          </a:stretch>
        </p:blipFill>
        <p:spPr>
          <a:xfrm>
            <a:off x="2537818" y="1700808"/>
            <a:ext cx="5530056" cy="3492217"/>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71438" y="214313"/>
            <a:ext cx="7715251" cy="428625"/>
          </a:xfrm>
        </p:spPr>
        <p:txBody>
          <a:bodyPr/>
          <a:lstStyle/>
          <a:p>
            <a:pPr algn="ctr" eaLnBrk="1" hangingPunct="1">
              <a:lnSpc>
                <a:spcPct val="90000"/>
              </a:lnSpc>
            </a:pPr>
            <a:r>
              <a:rPr lang="en-AU" smtClean="0"/>
              <a:t>Findings: Systems Changes</a:t>
            </a:r>
          </a:p>
        </p:txBody>
      </p:sp>
      <p:sp>
        <p:nvSpPr>
          <p:cNvPr id="51203" name="Rectangle 3"/>
          <p:cNvSpPr>
            <a:spLocks noGrp="1" noChangeArrowheads="1"/>
          </p:cNvSpPr>
          <p:nvPr>
            <p:ph type="body" idx="4294967295"/>
          </p:nvPr>
        </p:nvSpPr>
        <p:spPr>
          <a:xfrm>
            <a:off x="0" y="1143000"/>
            <a:ext cx="4786313" cy="5543550"/>
          </a:xfrm>
        </p:spPr>
        <p:txBody>
          <a:bodyPr/>
          <a:lstStyle/>
          <a:p>
            <a:pPr eaLnBrk="1" hangingPunct="1">
              <a:lnSpc>
                <a:spcPct val="90000"/>
              </a:lnSpc>
              <a:buFontTx/>
              <a:buNone/>
            </a:pPr>
            <a:r>
              <a:rPr lang="en-AU" b="1" smtClean="0"/>
              <a:t>System Reorientation:</a:t>
            </a:r>
          </a:p>
          <a:p>
            <a:pPr eaLnBrk="1" hangingPunct="1">
              <a:lnSpc>
                <a:spcPct val="90000"/>
              </a:lnSpc>
            </a:pPr>
            <a:r>
              <a:rPr lang="en-AU" smtClean="0"/>
              <a:t>roles and responsibilities</a:t>
            </a:r>
          </a:p>
          <a:p>
            <a:pPr eaLnBrk="1" hangingPunct="1">
              <a:lnSpc>
                <a:spcPct val="90000"/>
              </a:lnSpc>
            </a:pPr>
            <a:r>
              <a:rPr lang="en-AU" smtClean="0"/>
              <a:t>time and space</a:t>
            </a:r>
          </a:p>
          <a:p>
            <a:pPr eaLnBrk="1" hangingPunct="1">
              <a:lnSpc>
                <a:spcPct val="90000"/>
              </a:lnSpc>
              <a:buFontTx/>
              <a:buNone/>
            </a:pPr>
            <a:endParaRPr lang="en-AU" smtClean="0"/>
          </a:p>
          <a:p>
            <a:pPr eaLnBrk="1" hangingPunct="1">
              <a:lnSpc>
                <a:spcPct val="90000"/>
              </a:lnSpc>
              <a:buFontTx/>
              <a:buNone/>
            </a:pPr>
            <a:r>
              <a:rPr lang="en-AU" b="1" smtClean="0"/>
              <a:t>Improved system functioning</a:t>
            </a:r>
          </a:p>
          <a:p>
            <a:pPr eaLnBrk="1" hangingPunct="1">
              <a:lnSpc>
                <a:spcPct val="90000"/>
              </a:lnSpc>
            </a:pPr>
            <a:r>
              <a:rPr lang="en-AU" smtClean="0"/>
              <a:t>existing community governance structures and working groups</a:t>
            </a:r>
          </a:p>
          <a:p>
            <a:pPr eaLnBrk="1" hangingPunct="1">
              <a:lnSpc>
                <a:spcPct val="90000"/>
              </a:lnSpc>
              <a:buFontTx/>
              <a:buNone/>
            </a:pPr>
            <a:endParaRPr lang="en-AU" smtClean="0"/>
          </a:p>
          <a:p>
            <a:pPr eaLnBrk="1" hangingPunct="1">
              <a:lnSpc>
                <a:spcPct val="90000"/>
              </a:lnSpc>
              <a:buFontTx/>
              <a:buNone/>
            </a:pPr>
            <a:r>
              <a:rPr lang="en-AU" b="1" smtClean="0"/>
              <a:t>Development of new systems</a:t>
            </a:r>
          </a:p>
          <a:p>
            <a:pPr eaLnBrk="1" hangingPunct="1">
              <a:lnSpc>
                <a:spcPct val="90000"/>
              </a:lnSpc>
            </a:pPr>
            <a:r>
              <a:rPr lang="en-AU" smtClean="0"/>
              <a:t>electronic &amp; paper based planning templates</a:t>
            </a:r>
          </a:p>
          <a:p>
            <a:pPr eaLnBrk="1" hangingPunct="1">
              <a:lnSpc>
                <a:spcPct val="90000"/>
              </a:lnSpc>
            </a:pPr>
            <a:endParaRPr lang="en-AU" smtClean="0"/>
          </a:p>
        </p:txBody>
      </p:sp>
      <p:sp>
        <p:nvSpPr>
          <p:cNvPr id="51204" name="Rectangle 12"/>
          <p:cNvSpPr>
            <a:spLocks noChangeArrowheads="1"/>
          </p:cNvSpPr>
          <p:nvPr/>
        </p:nvSpPr>
        <p:spPr bwMode="auto">
          <a:xfrm>
            <a:off x="3486150" y="4170363"/>
            <a:ext cx="9144000" cy="0"/>
          </a:xfrm>
          <a:prstGeom prst="rect">
            <a:avLst/>
          </a:prstGeom>
          <a:noFill/>
          <a:ln w="9525" algn="ctr">
            <a:noFill/>
            <a:miter lim="800000"/>
            <a:headEnd/>
            <a:tailEnd/>
          </a:ln>
        </p:spPr>
        <p:txBody>
          <a:bodyPr wrap="none" anchor="ctr">
            <a:spAutoFit/>
          </a:bodyPr>
          <a:lstStyle/>
          <a:p>
            <a:endParaRPr lang="en-AU"/>
          </a:p>
        </p:txBody>
      </p:sp>
      <p:pic>
        <p:nvPicPr>
          <p:cNvPr id="51205" name="Picture 11" descr="DSC03533"/>
          <p:cNvPicPr>
            <a:picLocks noChangeAspect="1" noChangeArrowheads="1"/>
          </p:cNvPicPr>
          <p:nvPr/>
        </p:nvPicPr>
        <p:blipFill>
          <a:blip r:embed="rId3" cstate="print"/>
          <a:srcRect l="8304" t="17253" b="24573"/>
          <a:stretch>
            <a:fillRect/>
          </a:stretch>
        </p:blipFill>
        <p:spPr bwMode="auto">
          <a:xfrm>
            <a:off x="4473575" y="4429125"/>
            <a:ext cx="4670425" cy="2230438"/>
          </a:xfrm>
          <a:prstGeom prst="rect">
            <a:avLst/>
          </a:prstGeom>
          <a:noFill/>
          <a:ln w="9525">
            <a:noFill/>
            <a:miter lim="800000"/>
            <a:headEnd/>
            <a:tailEnd/>
          </a:ln>
        </p:spPr>
      </p:pic>
      <p:sp>
        <p:nvSpPr>
          <p:cNvPr id="51206" name="AutoShape 6"/>
          <p:cNvSpPr>
            <a:spLocks noChangeArrowheads="1"/>
          </p:cNvSpPr>
          <p:nvPr/>
        </p:nvSpPr>
        <p:spPr bwMode="auto">
          <a:xfrm>
            <a:off x="5903913" y="1285875"/>
            <a:ext cx="3240087" cy="2303463"/>
          </a:xfrm>
          <a:prstGeom prst="cloudCallout">
            <a:avLst>
              <a:gd name="adj1" fmla="val -9481"/>
              <a:gd name="adj2" fmla="val 81153"/>
            </a:avLst>
          </a:prstGeom>
          <a:solidFill>
            <a:srgbClr val="DEDBCC"/>
          </a:solidFill>
          <a:ln w="9525">
            <a:solidFill>
              <a:schemeClr val="tx1"/>
            </a:solidFill>
            <a:round/>
            <a:headEnd/>
            <a:tailEnd/>
          </a:ln>
        </p:spPr>
        <p:txBody>
          <a:bodyPr anchor="ctr"/>
          <a:lstStyle/>
          <a:p>
            <a:r>
              <a:rPr lang="en-AU" sz="2000" b="1">
                <a:ea typeface="Times New Roman" pitchFamily="18" charset="0"/>
                <a:cs typeface="Tahoma" pitchFamily="34" charset="0"/>
              </a:rPr>
              <a:t>What supports our team to plan &amp; do health promotion?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Our journey began…..</a:t>
            </a:r>
            <a:endParaRPr lang="en-AU" dirty="0"/>
          </a:p>
        </p:txBody>
      </p:sp>
      <p:sp>
        <p:nvSpPr>
          <p:cNvPr id="3" name="Content Placeholder 2"/>
          <p:cNvSpPr>
            <a:spLocks noGrp="1"/>
          </p:cNvSpPr>
          <p:nvPr>
            <p:ph idx="1"/>
          </p:nvPr>
        </p:nvSpPr>
        <p:spPr>
          <a:xfrm>
            <a:off x="539552" y="1268760"/>
            <a:ext cx="8208912" cy="5328592"/>
          </a:xfrm>
        </p:spPr>
        <p:txBody>
          <a:bodyPr/>
          <a:lstStyle/>
          <a:p>
            <a:r>
              <a:rPr lang="en-AU" dirty="0" smtClean="0">
                <a:solidFill>
                  <a:schemeClr val="tx1"/>
                </a:solidFill>
                <a:latin typeface="+mn-lt"/>
                <a:ea typeface="+mn-ea"/>
                <a:cs typeface="+mn-cs"/>
              </a:rPr>
              <a:t>‘</a:t>
            </a:r>
            <a:r>
              <a:rPr lang="en-AU" i="1" dirty="0" smtClean="0">
                <a:solidFill>
                  <a:schemeClr val="tx1"/>
                </a:solidFill>
                <a:latin typeface="+mn-lt"/>
                <a:ea typeface="+mn-ea"/>
                <a:cs typeface="+mn-cs"/>
              </a:rPr>
              <a:t>a lack of clear policy direction and of reasonable performance indicators that capture the provision of public health and in particular, health promotion </a:t>
            </a:r>
            <a:r>
              <a:rPr lang="en-AU" i="1" dirty="0" smtClean="0">
                <a:solidFill>
                  <a:schemeClr val="tx1"/>
                </a:solidFill>
                <a:latin typeface="+mn-lt"/>
                <a:ea typeface="+mn-ea"/>
                <a:cs typeface="+mn-cs"/>
              </a:rPr>
              <a:t>services</a:t>
            </a:r>
            <a:r>
              <a:rPr lang="en-AU" dirty="0" smtClean="0">
                <a:solidFill>
                  <a:schemeClr val="tx1"/>
                </a:solidFill>
                <a:latin typeface="+mn-lt"/>
                <a:ea typeface="+mn-ea"/>
                <a:cs typeface="+mn-cs"/>
              </a:rPr>
              <a:t>’</a:t>
            </a:r>
            <a:endParaRPr lang="en-AU" dirty="0" smtClean="0"/>
          </a:p>
          <a:p>
            <a:endParaRPr lang="en-AU" dirty="0" smtClean="0"/>
          </a:p>
          <a:p>
            <a:endParaRPr lang="en-AU" dirty="0" smtClean="0"/>
          </a:p>
          <a:p>
            <a:r>
              <a:rPr lang="en-AU" dirty="0" smtClean="0"/>
              <a:t>The stars aligned: </a:t>
            </a:r>
          </a:p>
          <a:p>
            <a:pPr lvl="1"/>
            <a:r>
              <a:rPr lang="en-AU" dirty="0" smtClean="0"/>
              <a:t>Policy agenda (evidence based, measurable)</a:t>
            </a:r>
          </a:p>
          <a:p>
            <a:pPr lvl="1"/>
            <a:r>
              <a:rPr lang="en-AU" dirty="0" smtClean="0"/>
              <a:t>Potential solution  (improving health systems and quality of health care)</a:t>
            </a:r>
          </a:p>
          <a:p>
            <a:pPr lvl="1"/>
            <a:r>
              <a:rPr lang="en-AU" dirty="0" smtClean="0"/>
              <a:t>Stakeholder engagement</a:t>
            </a:r>
          </a:p>
          <a:p>
            <a:pPr lvl="1"/>
            <a:r>
              <a:rPr lang="en-AU" dirty="0" smtClean="0"/>
              <a:t>Optimistic (but cautious) researcher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7467600" cy="609600"/>
          </a:xfrm>
        </p:spPr>
        <p:txBody>
          <a:bodyPr/>
          <a:lstStyle/>
          <a:p>
            <a:pPr algn="ctr"/>
            <a:r>
              <a:rPr lang="en-AU" sz="2800" dirty="0" smtClean="0"/>
              <a:t>What is Continuous Quality Improvement?</a:t>
            </a:r>
            <a:endParaRPr lang="en-AU" sz="2800" dirty="0"/>
          </a:p>
        </p:txBody>
      </p:sp>
      <p:sp>
        <p:nvSpPr>
          <p:cNvPr id="57347" name="Rectangle 3"/>
          <p:cNvSpPr>
            <a:spLocks noGrp="1" noChangeArrowheads="1"/>
          </p:cNvSpPr>
          <p:nvPr>
            <p:ph idx="1"/>
          </p:nvPr>
        </p:nvSpPr>
        <p:spPr bwMode="auto">
          <a:xfrm>
            <a:off x="395536" y="1196752"/>
            <a:ext cx="8280920" cy="53285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dirty="0" smtClean="0">
                <a:solidFill>
                  <a:srgbClr val="000000"/>
                </a:solidFill>
              </a:rPr>
              <a:t>Method for organising health systems</a:t>
            </a:r>
            <a:endParaRPr lang="en-AU" dirty="0" smtClean="0">
              <a:solidFill>
                <a:srgbClr val="000000"/>
              </a:solidFill>
            </a:endParaRPr>
          </a:p>
          <a:p>
            <a:pPr marL="742950" marR="0" lvl="1" indent="-285750" algn="l" defTabSz="914400" rtl="0" eaLnBrk="0" fontAlgn="base" latinLnBrk="0" hangingPunct="0">
              <a:lnSpc>
                <a:spcPct val="100000"/>
              </a:lnSpc>
              <a:spcBef>
                <a:spcPct val="20000"/>
              </a:spcBef>
              <a:spcAft>
                <a:spcPct val="0"/>
              </a:spcAft>
              <a:buClrTx/>
              <a:buSzTx/>
              <a:buFontTx/>
              <a:buChar char="–"/>
              <a:tabLst/>
            </a:pPr>
            <a:r>
              <a:rPr kumimoji="0" lang="en-AU" sz="1600" b="0" i="1" u="none" strike="noStrike" cap="none" normalizeH="0" baseline="0" dirty="0" smtClean="0">
                <a:ln>
                  <a:noFill/>
                </a:ln>
                <a:solidFill>
                  <a:schemeClr val="tx1"/>
                </a:solidFill>
                <a:ea typeface="ＭＳ Ｐゴシック" pitchFamily="34" charset="-128"/>
              </a:rPr>
              <a:t> </a:t>
            </a:r>
            <a:r>
              <a:rPr kumimoji="0" lang="en-AU" sz="1800" b="0" i="1" u="none" strike="noStrike" cap="none" normalizeH="0" baseline="0" dirty="0" smtClean="0">
                <a:ln>
                  <a:noFill/>
                </a:ln>
                <a:solidFill>
                  <a:schemeClr val="tx1"/>
                </a:solidFill>
                <a:ea typeface="ＭＳ Ｐゴシック" pitchFamily="34" charset="-128"/>
              </a:rPr>
              <a:t>‘a structured organisational process for involving personnel in planning and executing a continuous stream of improvements in systems in order to provide quality health care that meets or exceeds customer expectations.’</a:t>
            </a:r>
            <a:r>
              <a:rPr kumimoji="0" lang="en-AU" sz="1600" b="0" i="0" u="none" strike="noStrike" cap="none" normalizeH="0" baseline="0" dirty="0" smtClean="0">
                <a:ln>
                  <a:noFill/>
                </a:ln>
                <a:solidFill>
                  <a:schemeClr val="tx1"/>
                </a:solidFill>
                <a:ea typeface="ＭＳ Ｐゴシック" pitchFamily="34" charset="-128"/>
              </a:rPr>
              <a:t>  </a:t>
            </a:r>
            <a:r>
              <a:rPr kumimoji="0" lang="en-AU" sz="1400" b="0" i="0" u="none" strike="noStrike" cap="none" normalizeH="0" baseline="0" dirty="0" smtClean="0">
                <a:ln>
                  <a:noFill/>
                </a:ln>
                <a:solidFill>
                  <a:schemeClr val="tx1"/>
                </a:solidFill>
                <a:ea typeface="ＭＳ Ｐゴシック" pitchFamily="34" charset="-128"/>
              </a:rPr>
              <a:t>McLaughlin CP</a:t>
            </a:r>
            <a:r>
              <a:rPr kumimoji="0" lang="en-AU" sz="1400" b="0" i="0" u="none" strike="noStrike" cap="none" normalizeH="0" dirty="0" smtClean="0">
                <a:ln>
                  <a:noFill/>
                </a:ln>
                <a:solidFill>
                  <a:schemeClr val="tx1"/>
                </a:solidFill>
                <a:ea typeface="ＭＳ Ｐゴシック" pitchFamily="34" charset="-128"/>
              </a:rPr>
              <a:t> and</a:t>
            </a:r>
            <a:r>
              <a:rPr kumimoji="0" lang="en-AU" sz="1400" b="0" i="0" u="none" strike="noStrike" cap="none" normalizeH="0" baseline="0" dirty="0" smtClean="0">
                <a:ln>
                  <a:noFill/>
                </a:ln>
                <a:solidFill>
                  <a:schemeClr val="tx1"/>
                </a:solidFill>
                <a:ea typeface="ＭＳ Ｐゴシック" pitchFamily="34" charset="-128"/>
              </a:rPr>
              <a:t> </a:t>
            </a:r>
            <a:r>
              <a:rPr kumimoji="0" lang="en-AU" sz="1400" b="0" i="0" u="none" strike="noStrike" cap="none" normalizeH="0" baseline="0" dirty="0" err="1" smtClean="0">
                <a:ln>
                  <a:noFill/>
                </a:ln>
                <a:solidFill>
                  <a:schemeClr val="tx1"/>
                </a:solidFill>
                <a:ea typeface="ＭＳ Ｐゴシック" pitchFamily="34" charset="-128"/>
              </a:rPr>
              <a:t>Kaluzny</a:t>
            </a:r>
            <a:r>
              <a:rPr kumimoji="0" lang="en-AU" sz="1400" b="0" i="0" u="none" strike="noStrike" cap="none" normalizeH="0" baseline="0" dirty="0" smtClean="0">
                <a:ln>
                  <a:noFill/>
                </a:ln>
                <a:solidFill>
                  <a:schemeClr val="tx1"/>
                </a:solidFill>
                <a:ea typeface="ＭＳ Ｐゴシック" pitchFamily="34" charset="-128"/>
              </a:rPr>
              <a:t> AD</a:t>
            </a:r>
            <a:r>
              <a:rPr kumimoji="0" lang="en-AU" sz="1400" b="0" i="0" u="none" strike="noStrike" cap="none" normalizeH="0" dirty="0" smtClean="0">
                <a:ln>
                  <a:noFill/>
                </a:ln>
                <a:solidFill>
                  <a:schemeClr val="tx1"/>
                </a:solidFill>
                <a:ea typeface="ＭＳ Ｐゴシック" pitchFamily="34" charset="-128"/>
              </a:rPr>
              <a:t> (</a:t>
            </a:r>
            <a:r>
              <a:rPr kumimoji="0" lang="en-AU" sz="1400" b="0" i="0" u="none" strike="noStrike" cap="none" normalizeH="0" baseline="0" dirty="0" smtClean="0">
                <a:ln>
                  <a:noFill/>
                </a:ln>
                <a:solidFill>
                  <a:schemeClr val="tx1"/>
                </a:solidFill>
                <a:ea typeface="ＭＳ Ｐゴシック" pitchFamily="34" charset="-128"/>
              </a:rPr>
              <a:t>1994</a:t>
            </a:r>
            <a:r>
              <a:rPr lang="en-AU" sz="1400" dirty="0" smtClean="0">
                <a:ea typeface="ＭＳ Ｐゴシック" pitchFamily="34" charset="-128"/>
              </a:rPr>
              <a:t>)</a:t>
            </a:r>
            <a:endParaRPr kumimoji="0" lang="en-AU" sz="1400" b="0" i="0" u="none" strike="noStrike" cap="none" normalizeH="0" baseline="0" dirty="0" smtClean="0">
              <a:ln>
                <a:noFill/>
              </a:ln>
              <a:solidFill>
                <a:schemeClr val="tx1"/>
              </a:solidFill>
              <a:ea typeface="ＭＳ Ｐゴシック" pitchFamily="34" charset="-128"/>
            </a:endParaRPr>
          </a:p>
          <a:p>
            <a:endParaRPr lang="en-AU" dirty="0" smtClean="0">
              <a:solidFill>
                <a:schemeClr val="tx1"/>
              </a:solidFill>
              <a:latin typeface="+mn-lt"/>
              <a:ea typeface="+mn-ea"/>
              <a:cs typeface="+mn-cs"/>
            </a:endParaRPr>
          </a:p>
          <a:p>
            <a:r>
              <a:rPr lang="en-AU" dirty="0" smtClean="0">
                <a:solidFill>
                  <a:schemeClr val="tx1"/>
                </a:solidFill>
                <a:latin typeface="+mn-lt"/>
                <a:ea typeface="+mn-ea"/>
                <a:cs typeface="+mn-cs"/>
              </a:rPr>
              <a:t>Modern quality improvement principles</a:t>
            </a:r>
          </a:p>
          <a:p>
            <a:pPr lvl="1"/>
            <a:r>
              <a:rPr lang="en-AU" dirty="0" smtClean="0"/>
              <a:t>Best evidence</a:t>
            </a:r>
          </a:p>
          <a:p>
            <a:pPr lvl="1"/>
            <a:r>
              <a:rPr lang="en-AU" dirty="0" smtClean="0"/>
              <a:t>Engagement of managers and practitioners </a:t>
            </a:r>
          </a:p>
          <a:p>
            <a:pPr lvl="1"/>
            <a:r>
              <a:rPr lang="en-AU" dirty="0" smtClean="0"/>
              <a:t>Good quality data on systems, processes and outcomes</a:t>
            </a:r>
          </a:p>
          <a:p>
            <a:pPr lvl="1"/>
            <a:r>
              <a:rPr lang="en-AU" dirty="0" smtClean="0"/>
              <a:t>Raising general standard of </a:t>
            </a:r>
            <a:r>
              <a:rPr lang="en-AU" dirty="0" smtClean="0"/>
              <a:t>care (not pockets of poor practice)</a:t>
            </a:r>
            <a:endParaRPr lang="en-AU" dirty="0" smtClean="0"/>
          </a:p>
          <a:p>
            <a:pPr lvl="1"/>
            <a:r>
              <a:rPr lang="en-AU" dirty="0" smtClean="0"/>
              <a:t>No blame</a:t>
            </a:r>
          </a:p>
          <a:p>
            <a:pPr marL="342900" marR="0" lvl="0" indent="-342900" algn="l" defTabSz="914400" rtl="0" eaLnBrk="0" fontAlgn="base" latinLnBrk="0" hangingPunct="0">
              <a:lnSpc>
                <a:spcPct val="100000"/>
              </a:lnSpc>
              <a:spcBef>
                <a:spcPct val="2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42875"/>
            <a:ext cx="7500938" cy="609600"/>
          </a:xfrm>
        </p:spPr>
        <p:txBody>
          <a:bodyPr/>
          <a:lstStyle/>
          <a:p>
            <a:pPr algn="ctr" eaLnBrk="1" hangingPunct="1"/>
            <a:r>
              <a:rPr lang="en-AU" sz="2400" dirty="0" smtClean="0"/>
              <a:t>ABCD approach to CQI </a:t>
            </a:r>
            <a:endParaRPr lang="en-US" sz="2400" dirty="0" smtClean="0"/>
          </a:p>
        </p:txBody>
      </p:sp>
      <p:sp>
        <p:nvSpPr>
          <p:cNvPr id="4099" name="Rectangle 3"/>
          <p:cNvSpPr>
            <a:spLocks noGrp="1" noChangeArrowheads="1"/>
          </p:cNvSpPr>
          <p:nvPr>
            <p:ph type="body" idx="1"/>
          </p:nvPr>
        </p:nvSpPr>
        <p:spPr>
          <a:xfrm>
            <a:off x="0" y="1214438"/>
            <a:ext cx="4572000" cy="5429250"/>
          </a:xfrm>
        </p:spPr>
        <p:txBody>
          <a:bodyPr/>
          <a:lstStyle/>
          <a:p>
            <a:pPr eaLnBrk="1" hangingPunct="1">
              <a:lnSpc>
                <a:spcPct val="90000"/>
              </a:lnSpc>
              <a:buNone/>
            </a:pPr>
            <a:endParaRPr lang="en-AU" dirty="0" smtClean="0"/>
          </a:p>
          <a:p>
            <a:pPr eaLnBrk="1" hangingPunct="1">
              <a:lnSpc>
                <a:spcPct val="90000"/>
              </a:lnSpc>
            </a:pPr>
            <a:r>
              <a:rPr lang="en-AU" dirty="0" smtClean="0"/>
              <a:t>Core </a:t>
            </a:r>
            <a:r>
              <a:rPr lang="en-AU" dirty="0" smtClean="0"/>
              <a:t>features of ABCD/CQI:</a:t>
            </a:r>
          </a:p>
          <a:p>
            <a:pPr lvl="1" eaLnBrk="1" hangingPunct="1">
              <a:lnSpc>
                <a:spcPct val="90000"/>
              </a:lnSpc>
            </a:pPr>
            <a:r>
              <a:rPr lang="en-AU" dirty="0" smtClean="0"/>
              <a:t>Emphasis on </a:t>
            </a:r>
            <a:r>
              <a:rPr lang="en-AU" dirty="0" smtClean="0">
                <a:solidFill>
                  <a:srgbClr val="FF0000"/>
                </a:solidFill>
              </a:rPr>
              <a:t>systems</a:t>
            </a:r>
          </a:p>
          <a:p>
            <a:pPr lvl="1" eaLnBrk="1" hangingPunct="1">
              <a:lnSpc>
                <a:spcPct val="90000"/>
              </a:lnSpc>
            </a:pPr>
            <a:r>
              <a:rPr lang="en-AU" dirty="0" smtClean="0">
                <a:solidFill>
                  <a:srgbClr val="FF0000"/>
                </a:solidFill>
              </a:rPr>
              <a:t>Structured</a:t>
            </a:r>
            <a:r>
              <a:rPr lang="en-AU" dirty="0" smtClean="0"/>
              <a:t> approach</a:t>
            </a:r>
          </a:p>
          <a:p>
            <a:pPr lvl="1" eaLnBrk="1" hangingPunct="1">
              <a:lnSpc>
                <a:spcPct val="90000"/>
              </a:lnSpc>
            </a:pPr>
            <a:r>
              <a:rPr lang="en-AU" dirty="0" smtClean="0">
                <a:solidFill>
                  <a:srgbClr val="FF0000"/>
                </a:solidFill>
              </a:rPr>
              <a:t>Participatory </a:t>
            </a:r>
            <a:r>
              <a:rPr lang="en-AU" dirty="0" smtClean="0"/>
              <a:t>action learning</a:t>
            </a:r>
            <a:endParaRPr lang="en-AU" dirty="0" smtClean="0">
              <a:solidFill>
                <a:srgbClr val="FF0000"/>
              </a:solidFill>
            </a:endParaRPr>
          </a:p>
          <a:p>
            <a:pPr eaLnBrk="1" hangingPunct="1">
              <a:lnSpc>
                <a:spcPct val="90000"/>
              </a:lnSpc>
              <a:buFontTx/>
              <a:buNone/>
            </a:pPr>
            <a:endParaRPr lang="en-AU" dirty="0" smtClean="0"/>
          </a:p>
          <a:p>
            <a:pPr eaLnBrk="1" hangingPunct="1">
              <a:lnSpc>
                <a:spcPct val="90000"/>
              </a:lnSpc>
            </a:pPr>
            <a:r>
              <a:rPr lang="en-AU" dirty="0" smtClean="0"/>
              <a:t>ABCD = improved systems, processes &amp; outcomes in health care </a:t>
            </a:r>
            <a:r>
              <a:rPr lang="en-AU" sz="1800" dirty="0" smtClean="0"/>
              <a:t>(Bailie et al (2007) MJA; Si et al (2008) BMC Health Services Research; Si et al (2007) MJA)</a:t>
            </a:r>
          </a:p>
          <a:p>
            <a:pPr eaLnBrk="1" hangingPunct="1">
              <a:lnSpc>
                <a:spcPct val="90000"/>
              </a:lnSpc>
            </a:pPr>
            <a:endParaRPr lang="en-AU" dirty="0" smtClean="0"/>
          </a:p>
          <a:p>
            <a:pPr lvl="1" eaLnBrk="1" hangingPunct="1">
              <a:lnSpc>
                <a:spcPct val="90000"/>
              </a:lnSpc>
            </a:pPr>
            <a:endParaRPr lang="en-AU" dirty="0" smtClean="0"/>
          </a:p>
          <a:p>
            <a:pPr lvl="1" eaLnBrk="1" hangingPunct="1">
              <a:lnSpc>
                <a:spcPct val="90000"/>
              </a:lnSpc>
            </a:pPr>
            <a:endParaRPr lang="en-AU" dirty="0" smtClean="0"/>
          </a:p>
        </p:txBody>
      </p:sp>
      <p:sp>
        <p:nvSpPr>
          <p:cNvPr id="4100" name="Rectangle 12"/>
          <p:cNvSpPr>
            <a:spLocks noChangeArrowheads="1"/>
          </p:cNvSpPr>
          <p:nvPr/>
        </p:nvSpPr>
        <p:spPr bwMode="auto">
          <a:xfrm>
            <a:off x="3486150" y="4170363"/>
            <a:ext cx="9144000" cy="0"/>
          </a:xfrm>
          <a:prstGeom prst="rect">
            <a:avLst/>
          </a:prstGeom>
          <a:noFill/>
          <a:ln w="9525" algn="ctr">
            <a:noFill/>
            <a:miter lim="800000"/>
            <a:headEnd/>
            <a:tailEnd/>
          </a:ln>
        </p:spPr>
        <p:txBody>
          <a:bodyPr wrap="none" anchor="ctr">
            <a:spAutoFit/>
          </a:bodyPr>
          <a:lstStyle/>
          <a:p>
            <a:endParaRPr lang="en-AU"/>
          </a:p>
        </p:txBody>
      </p:sp>
      <p:pic>
        <p:nvPicPr>
          <p:cNvPr id="4101" name="Picture 23"/>
          <p:cNvPicPr>
            <a:picLocks noChangeAspect="1" noChangeArrowheads="1"/>
          </p:cNvPicPr>
          <p:nvPr/>
        </p:nvPicPr>
        <p:blipFill>
          <a:blip r:embed="rId3" cstate="print"/>
          <a:srcRect/>
          <a:stretch>
            <a:fillRect/>
          </a:stretch>
        </p:blipFill>
        <p:spPr bwMode="auto">
          <a:xfrm>
            <a:off x="4572000" y="1133475"/>
            <a:ext cx="4572000" cy="4708525"/>
          </a:xfrm>
          <a:prstGeom prst="rect">
            <a:avLst/>
          </a:prstGeom>
          <a:noFill/>
          <a:ln w="9525">
            <a:noFill/>
            <a:miter lim="800000"/>
            <a:headEnd/>
            <a:tailEnd/>
          </a:ln>
        </p:spPr>
      </p:pic>
      <p:sp>
        <p:nvSpPr>
          <p:cNvPr id="4102" name="Text Box 4"/>
          <p:cNvSpPr txBox="1">
            <a:spLocks noChangeArrowheads="1"/>
          </p:cNvSpPr>
          <p:nvPr/>
        </p:nvSpPr>
        <p:spPr bwMode="auto">
          <a:xfrm>
            <a:off x="6407150" y="6072188"/>
            <a:ext cx="2665413" cy="366712"/>
          </a:xfrm>
          <a:prstGeom prst="rect">
            <a:avLst/>
          </a:prstGeom>
          <a:noFill/>
          <a:ln w="9525" algn="ctr">
            <a:noFill/>
            <a:miter lim="800000"/>
            <a:headEnd/>
            <a:tailEnd/>
          </a:ln>
        </p:spPr>
        <p:txBody>
          <a:bodyPr>
            <a:spAutoFit/>
          </a:bodyPr>
          <a:lstStyle/>
          <a:p>
            <a:pPr>
              <a:spcBef>
                <a:spcPct val="50000"/>
              </a:spcBef>
            </a:pPr>
            <a:r>
              <a:rPr lang="en-AU">
                <a:ea typeface="Times New Roman" pitchFamily="18" charset="0"/>
                <a:cs typeface="Tahoma" pitchFamily="34" charset="0"/>
              </a:rPr>
              <a:t>Bailie et al MJA (2007)</a:t>
            </a:r>
          </a:p>
        </p:txBody>
      </p:sp>
      <p:sp>
        <p:nvSpPr>
          <p:cNvPr id="4103" name="TextBox 19"/>
          <p:cNvSpPr txBox="1">
            <a:spLocks noChangeArrowheads="1"/>
          </p:cNvSpPr>
          <p:nvPr/>
        </p:nvSpPr>
        <p:spPr bwMode="auto">
          <a:xfrm>
            <a:off x="5000625" y="1428750"/>
            <a:ext cx="2428875" cy="708025"/>
          </a:xfrm>
          <a:prstGeom prst="rect">
            <a:avLst/>
          </a:prstGeom>
          <a:noFill/>
          <a:ln w="9525">
            <a:noFill/>
            <a:miter lim="800000"/>
            <a:headEnd/>
            <a:tailEnd/>
          </a:ln>
        </p:spPr>
        <p:txBody>
          <a:bodyPr>
            <a:spAutoFit/>
          </a:bodyPr>
          <a:lstStyle/>
          <a:p>
            <a:r>
              <a:rPr lang="en-AU" sz="2000" b="1">
                <a:solidFill>
                  <a:srgbClr val="7030A0"/>
                </a:solidFill>
              </a:rPr>
              <a:t>Plan-Do-Study-Act Cycles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0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AU" dirty="0" smtClean="0"/>
              <a:t>Study Aim &amp; Objectives</a:t>
            </a:r>
            <a:endParaRPr lang="en-US" dirty="0" smtClean="0"/>
          </a:p>
        </p:txBody>
      </p:sp>
      <p:sp>
        <p:nvSpPr>
          <p:cNvPr id="5123" name="Rectangle 3"/>
          <p:cNvSpPr>
            <a:spLocks noGrp="1" noChangeArrowheads="1"/>
          </p:cNvSpPr>
          <p:nvPr>
            <p:ph type="body" idx="1"/>
          </p:nvPr>
        </p:nvSpPr>
        <p:spPr>
          <a:xfrm>
            <a:off x="0" y="1143000"/>
            <a:ext cx="4678363" cy="3516313"/>
          </a:xfrm>
        </p:spPr>
        <p:txBody>
          <a:bodyPr/>
          <a:lstStyle/>
          <a:p>
            <a:pPr eaLnBrk="1" hangingPunct="1"/>
            <a:r>
              <a:rPr lang="en-AU" dirty="0" smtClean="0"/>
              <a:t>Develop and trial ABCD (CQI) </a:t>
            </a:r>
            <a:r>
              <a:rPr lang="en-AU" dirty="0" smtClean="0"/>
              <a:t>model in HP</a:t>
            </a:r>
          </a:p>
          <a:p>
            <a:pPr lvl="1" eaLnBrk="1" hangingPunct="1"/>
            <a:r>
              <a:rPr lang="en-AU" dirty="0" smtClean="0"/>
              <a:t>Develop CQI tools</a:t>
            </a:r>
          </a:p>
          <a:p>
            <a:pPr lvl="1" eaLnBrk="1" hangingPunct="1"/>
            <a:r>
              <a:rPr lang="en-AU" dirty="0" smtClean="0"/>
              <a:t>Implement over 2 cycles</a:t>
            </a:r>
          </a:p>
          <a:p>
            <a:pPr lvl="1" eaLnBrk="1" hangingPunct="1"/>
            <a:r>
              <a:rPr lang="en-AU" dirty="0" smtClean="0"/>
              <a:t>Describe HP &amp; Systems</a:t>
            </a:r>
          </a:p>
          <a:p>
            <a:pPr lvl="1" eaLnBrk="1" hangingPunct="1"/>
            <a:r>
              <a:rPr lang="en-AU" dirty="0" smtClean="0"/>
              <a:t>Describe changes over time</a:t>
            </a:r>
          </a:p>
          <a:p>
            <a:pPr lvl="1" eaLnBrk="1" hangingPunct="1"/>
            <a:r>
              <a:rPr lang="en-AU" dirty="0" smtClean="0"/>
              <a:t>Feasibility of CQI </a:t>
            </a:r>
            <a:r>
              <a:rPr lang="en-AU" dirty="0" smtClean="0"/>
              <a:t>in HP</a:t>
            </a:r>
            <a:endParaRPr lang="en-US" dirty="0" smtClean="0"/>
          </a:p>
        </p:txBody>
      </p:sp>
      <p:pic>
        <p:nvPicPr>
          <p:cNvPr id="5124" name="Picture 8" descr="australia map with states and locations.jpg"/>
          <p:cNvPicPr>
            <a:picLocks noChangeAspect="1"/>
          </p:cNvPicPr>
          <p:nvPr/>
        </p:nvPicPr>
        <p:blipFill>
          <a:blip r:embed="rId3" cstate="print"/>
          <a:srcRect l="4268" t="1817" b="1817"/>
          <a:stretch>
            <a:fillRect/>
          </a:stretch>
        </p:blipFill>
        <p:spPr bwMode="auto">
          <a:xfrm>
            <a:off x="5062538" y="3643313"/>
            <a:ext cx="4081462" cy="3214687"/>
          </a:xfrm>
          <a:prstGeom prst="rect">
            <a:avLst/>
          </a:prstGeom>
          <a:noFill/>
          <a:ln w="9525">
            <a:noFill/>
            <a:miter lim="800000"/>
            <a:headEnd/>
            <a:tailEnd/>
          </a:ln>
        </p:spPr>
      </p:pic>
      <p:pic>
        <p:nvPicPr>
          <p:cNvPr id="5125" name="Picture 6" descr="cahill crossing.jpg"/>
          <p:cNvPicPr>
            <a:picLocks noChangeAspect="1"/>
          </p:cNvPicPr>
          <p:nvPr/>
        </p:nvPicPr>
        <p:blipFill>
          <a:blip r:embed="rId4" cstate="print"/>
          <a:srcRect/>
          <a:stretch>
            <a:fillRect/>
          </a:stretch>
        </p:blipFill>
        <p:spPr bwMode="auto">
          <a:xfrm>
            <a:off x="5643563" y="1000125"/>
            <a:ext cx="3143250" cy="2357438"/>
          </a:xfrm>
          <a:prstGeom prst="rect">
            <a:avLst/>
          </a:prstGeom>
          <a:noFill/>
          <a:ln w="9525">
            <a:noFill/>
            <a:miter lim="800000"/>
            <a:headEnd/>
            <a:tailEnd/>
          </a:ln>
        </p:spPr>
      </p:pic>
      <p:pic>
        <p:nvPicPr>
          <p:cNvPr id="5126" name="Picture 7" descr="oenpelli health centre.jpg"/>
          <p:cNvPicPr>
            <a:picLocks noChangeAspect="1"/>
          </p:cNvPicPr>
          <p:nvPr/>
        </p:nvPicPr>
        <p:blipFill>
          <a:blip r:embed="rId5" cstate="print"/>
          <a:srcRect t="27499" b="15263"/>
          <a:stretch>
            <a:fillRect/>
          </a:stretch>
        </p:blipFill>
        <p:spPr bwMode="auto">
          <a:xfrm>
            <a:off x="214313" y="4899025"/>
            <a:ext cx="4564062" cy="1958975"/>
          </a:xfrm>
          <a:prstGeom prst="rect">
            <a:avLst/>
          </a:prstGeom>
          <a:noFill/>
          <a:ln w="9525">
            <a:noFill/>
            <a:miter lim="800000"/>
            <a:headEnd/>
            <a:tailEnd/>
          </a:ln>
        </p:spPr>
      </p:pic>
      <p:cxnSp>
        <p:nvCxnSpPr>
          <p:cNvPr id="5127" name="Straight Arrow Connector 7"/>
          <p:cNvCxnSpPr>
            <a:cxnSpLocks noChangeShapeType="1"/>
          </p:cNvCxnSpPr>
          <p:nvPr/>
        </p:nvCxnSpPr>
        <p:spPr bwMode="auto">
          <a:xfrm rot="16200000" flipH="1">
            <a:off x="6613525" y="3549650"/>
            <a:ext cx="623888" cy="134938"/>
          </a:xfrm>
          <a:prstGeom prst="straightConnector1">
            <a:avLst/>
          </a:prstGeom>
          <a:noFill/>
          <a:ln w="38100" algn="ctr">
            <a:solidFill>
              <a:srgbClr val="213446"/>
            </a:solidFill>
            <a:round/>
            <a:headEnd/>
            <a:tailEnd type="arrow" w="med" len="med"/>
          </a:ln>
        </p:spPr>
      </p:cxnSp>
      <p:sp>
        <p:nvSpPr>
          <p:cNvPr id="5128" name="Oval 7"/>
          <p:cNvSpPr>
            <a:spLocks noChangeArrowheads="1"/>
          </p:cNvSpPr>
          <p:nvPr/>
        </p:nvSpPr>
        <p:spPr bwMode="auto">
          <a:xfrm>
            <a:off x="6858000" y="3714750"/>
            <a:ext cx="428625" cy="357188"/>
          </a:xfrm>
          <a:prstGeom prst="ellipse">
            <a:avLst/>
          </a:prstGeom>
          <a:noFill/>
          <a:ln w="25400" algn="ctr">
            <a:solidFill>
              <a:schemeClr val="tx1"/>
            </a:solidFill>
            <a:round/>
            <a:headEnd/>
            <a:tailEnd/>
          </a:ln>
        </p:spPr>
        <p:txBody>
          <a:bodyPr anchor="ctr"/>
          <a:lstStyle/>
          <a:p>
            <a:endParaRPr lang="en-AU">
              <a:ea typeface="Times New Roman" pitchFamily="18" charset="0"/>
              <a:cs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idx="4294967295"/>
          </p:nvPr>
        </p:nvSpPr>
        <p:spPr>
          <a:xfrm>
            <a:off x="0" y="142875"/>
            <a:ext cx="7500938" cy="609600"/>
          </a:xfrm>
        </p:spPr>
        <p:txBody>
          <a:bodyPr/>
          <a:lstStyle/>
          <a:p>
            <a:pPr algn="ctr" eaLnBrk="1" hangingPunct="1"/>
            <a:r>
              <a:rPr lang="en-AU" sz="2800" dirty="0" smtClean="0"/>
              <a:t>Study </a:t>
            </a:r>
            <a:r>
              <a:rPr lang="en-AU" sz="2800" dirty="0" smtClean="0"/>
              <a:t>Context</a:t>
            </a:r>
            <a:endParaRPr lang="en-US" sz="2800" dirty="0" smtClean="0"/>
          </a:p>
        </p:txBody>
      </p:sp>
      <p:sp>
        <p:nvSpPr>
          <p:cNvPr id="55300" name="Rectangle 3"/>
          <p:cNvSpPr>
            <a:spLocks noGrp="1" noChangeArrowheads="1"/>
          </p:cNvSpPr>
          <p:nvPr>
            <p:ph type="body" idx="4294967295"/>
          </p:nvPr>
        </p:nvSpPr>
        <p:spPr>
          <a:xfrm>
            <a:off x="0" y="1071563"/>
            <a:ext cx="5000625" cy="5715000"/>
          </a:xfrm>
        </p:spPr>
        <p:txBody>
          <a:bodyPr/>
          <a:lstStyle/>
          <a:p>
            <a:pPr eaLnBrk="1" hangingPunct="1">
              <a:lnSpc>
                <a:spcPct val="90000"/>
              </a:lnSpc>
            </a:pPr>
            <a:r>
              <a:rPr lang="en-AU" dirty="0" smtClean="0"/>
              <a:t>Forefront of PHC</a:t>
            </a:r>
          </a:p>
          <a:p>
            <a:pPr eaLnBrk="1" hangingPunct="1">
              <a:lnSpc>
                <a:spcPct val="90000"/>
              </a:lnSpc>
            </a:pPr>
            <a:endParaRPr lang="en-AU" dirty="0" smtClean="0"/>
          </a:p>
          <a:p>
            <a:pPr eaLnBrk="1" hangingPunct="1">
              <a:lnSpc>
                <a:spcPct val="90000"/>
              </a:lnSpc>
            </a:pPr>
            <a:r>
              <a:rPr lang="en-AU" dirty="0" smtClean="0"/>
              <a:t>High </a:t>
            </a:r>
            <a:r>
              <a:rPr lang="en-AU" dirty="0" smtClean="0"/>
              <a:t>burden of disease</a:t>
            </a:r>
          </a:p>
          <a:p>
            <a:pPr lvl="1" eaLnBrk="1" hangingPunct="1">
              <a:lnSpc>
                <a:spcPct val="90000"/>
              </a:lnSpc>
            </a:pPr>
            <a:r>
              <a:rPr lang="en-AU" dirty="0" smtClean="0"/>
              <a:t>Acute care / clinical focus</a:t>
            </a:r>
          </a:p>
          <a:p>
            <a:pPr lvl="1" eaLnBrk="1" hangingPunct="1">
              <a:lnSpc>
                <a:spcPct val="90000"/>
              </a:lnSpc>
            </a:pPr>
            <a:r>
              <a:rPr lang="en-AU" dirty="0" smtClean="0"/>
              <a:t>Multidisciplinary teams (5 to &gt;50 staff) nurses, allied health, doctors and Aboriginal health workers</a:t>
            </a:r>
          </a:p>
          <a:p>
            <a:pPr eaLnBrk="1" hangingPunct="1">
              <a:lnSpc>
                <a:spcPct val="90000"/>
              </a:lnSpc>
            </a:pPr>
            <a:endParaRPr lang="en-AU" dirty="0" smtClean="0"/>
          </a:p>
          <a:p>
            <a:pPr eaLnBrk="1" hangingPunct="1">
              <a:lnSpc>
                <a:spcPct val="90000"/>
              </a:lnSpc>
            </a:pPr>
            <a:r>
              <a:rPr lang="en-AU" dirty="0" smtClean="0"/>
              <a:t>Restricted/seasonal </a:t>
            </a:r>
            <a:r>
              <a:rPr lang="en-AU" dirty="0" smtClean="0"/>
              <a:t>access</a:t>
            </a:r>
          </a:p>
          <a:p>
            <a:pPr lvl="1" eaLnBrk="1" hangingPunct="1">
              <a:lnSpc>
                <a:spcPct val="90000"/>
              </a:lnSpc>
            </a:pPr>
            <a:r>
              <a:rPr lang="en-AU" dirty="0" smtClean="0"/>
              <a:t>20km to 600km to nearest centre</a:t>
            </a:r>
          </a:p>
          <a:p>
            <a:pPr lvl="1" eaLnBrk="1" hangingPunct="1">
              <a:lnSpc>
                <a:spcPct val="90000"/>
              </a:lnSpc>
            </a:pPr>
            <a:endParaRPr lang="en-AU" dirty="0" smtClean="0"/>
          </a:p>
          <a:p>
            <a:pPr lvl="1" eaLnBrk="1" hangingPunct="1">
              <a:lnSpc>
                <a:spcPct val="90000"/>
              </a:lnSpc>
            </a:pPr>
            <a:endParaRPr lang="en-AU" dirty="0" smtClean="0"/>
          </a:p>
          <a:p>
            <a:pPr lvl="1" eaLnBrk="1" hangingPunct="1">
              <a:lnSpc>
                <a:spcPct val="90000"/>
              </a:lnSpc>
            </a:pPr>
            <a:endParaRPr lang="en-AU" dirty="0" smtClean="0"/>
          </a:p>
          <a:p>
            <a:pPr eaLnBrk="1" hangingPunct="1">
              <a:lnSpc>
                <a:spcPct val="90000"/>
              </a:lnSpc>
            </a:pPr>
            <a:endParaRPr lang="en-AU" dirty="0" smtClean="0"/>
          </a:p>
          <a:p>
            <a:pPr lvl="1" eaLnBrk="1" hangingPunct="1">
              <a:lnSpc>
                <a:spcPct val="90000"/>
              </a:lnSpc>
            </a:pPr>
            <a:endParaRPr lang="en-AU" dirty="0" smtClean="0"/>
          </a:p>
        </p:txBody>
      </p:sp>
      <p:sp>
        <p:nvSpPr>
          <p:cNvPr id="55301" name="Rectangle 12"/>
          <p:cNvSpPr>
            <a:spLocks noChangeArrowheads="1"/>
          </p:cNvSpPr>
          <p:nvPr/>
        </p:nvSpPr>
        <p:spPr bwMode="auto">
          <a:xfrm>
            <a:off x="3486150" y="4170363"/>
            <a:ext cx="9144000" cy="0"/>
          </a:xfrm>
          <a:prstGeom prst="rect">
            <a:avLst/>
          </a:prstGeom>
          <a:noFill/>
          <a:ln w="9525" algn="ctr">
            <a:noFill/>
            <a:miter lim="800000"/>
            <a:headEnd/>
            <a:tailEnd/>
          </a:ln>
        </p:spPr>
        <p:txBody>
          <a:bodyPr wrap="none" anchor="ctr">
            <a:spAutoFit/>
          </a:bodyPr>
          <a:lstStyle/>
          <a:p>
            <a:endParaRPr lang="en-AU"/>
          </a:p>
        </p:txBody>
      </p:sp>
      <p:pic>
        <p:nvPicPr>
          <p:cNvPr id="10" name="Picture 11" descr="NT Health regions map01"/>
          <p:cNvPicPr>
            <a:picLocks noChangeAspect="1" noChangeArrowheads="1"/>
          </p:cNvPicPr>
          <p:nvPr/>
        </p:nvPicPr>
        <p:blipFill>
          <a:blip r:embed="rId3" cstate="print"/>
          <a:srcRect l="6017" t="9073" r="3743" b="21371"/>
          <a:stretch>
            <a:fillRect/>
          </a:stretch>
        </p:blipFill>
        <p:spPr bwMode="auto">
          <a:xfrm>
            <a:off x="5347709" y="1196752"/>
            <a:ext cx="3616779" cy="5544616"/>
          </a:xfrm>
          <a:prstGeom prst="rect">
            <a:avLst/>
          </a:prstGeom>
          <a:noFill/>
          <a:ln w="9525">
            <a:noFill/>
            <a:miter lim="800000"/>
            <a:headEnd/>
            <a:tailEnd/>
          </a:ln>
        </p:spPr>
      </p:pic>
      <p:sp>
        <p:nvSpPr>
          <p:cNvPr id="12" name="Oval 18"/>
          <p:cNvSpPr>
            <a:spLocks noChangeArrowheads="1"/>
          </p:cNvSpPr>
          <p:nvPr/>
        </p:nvSpPr>
        <p:spPr bwMode="auto">
          <a:xfrm>
            <a:off x="7795981" y="1484784"/>
            <a:ext cx="157884" cy="168524"/>
          </a:xfrm>
          <a:prstGeom prst="ellipse">
            <a:avLst/>
          </a:prstGeom>
          <a:solidFill>
            <a:srgbClr val="AC1D00"/>
          </a:solidFill>
          <a:ln w="9525">
            <a:solidFill>
              <a:srgbClr val="AC1D00"/>
            </a:solidFill>
            <a:round/>
            <a:headEnd/>
            <a:tailEnd/>
          </a:ln>
        </p:spPr>
        <p:txBody>
          <a:bodyPr/>
          <a:lstStyle/>
          <a:p>
            <a:endParaRPr lang="en-AU"/>
          </a:p>
        </p:txBody>
      </p:sp>
      <p:sp>
        <p:nvSpPr>
          <p:cNvPr id="13" name="Oval 19"/>
          <p:cNvSpPr>
            <a:spLocks noChangeArrowheads="1"/>
          </p:cNvSpPr>
          <p:nvPr/>
        </p:nvSpPr>
        <p:spPr bwMode="auto">
          <a:xfrm>
            <a:off x="7507949" y="1748309"/>
            <a:ext cx="157884" cy="168523"/>
          </a:xfrm>
          <a:prstGeom prst="ellipse">
            <a:avLst/>
          </a:prstGeom>
          <a:solidFill>
            <a:srgbClr val="AC1D00"/>
          </a:solidFill>
          <a:ln w="9525">
            <a:solidFill>
              <a:srgbClr val="AC1D00"/>
            </a:solidFill>
            <a:round/>
            <a:headEnd/>
            <a:tailEnd/>
          </a:ln>
        </p:spPr>
        <p:txBody>
          <a:bodyPr/>
          <a:lstStyle/>
          <a:p>
            <a:endParaRPr lang="en-AU"/>
          </a:p>
        </p:txBody>
      </p:sp>
      <p:sp>
        <p:nvSpPr>
          <p:cNvPr id="14" name="Oval 20"/>
          <p:cNvSpPr>
            <a:spLocks noChangeArrowheads="1"/>
          </p:cNvSpPr>
          <p:nvPr/>
        </p:nvSpPr>
        <p:spPr bwMode="auto">
          <a:xfrm>
            <a:off x="7003893" y="2564904"/>
            <a:ext cx="157884" cy="168523"/>
          </a:xfrm>
          <a:prstGeom prst="ellipse">
            <a:avLst/>
          </a:prstGeom>
          <a:solidFill>
            <a:srgbClr val="AC1D00"/>
          </a:solidFill>
          <a:ln w="9525">
            <a:solidFill>
              <a:srgbClr val="AC1D00"/>
            </a:solidFill>
            <a:round/>
            <a:headEnd/>
            <a:tailEnd/>
          </a:ln>
        </p:spPr>
        <p:txBody>
          <a:bodyPr/>
          <a:lstStyle/>
          <a:p>
            <a:endParaRPr lang="en-AU"/>
          </a:p>
        </p:txBody>
      </p:sp>
      <p:sp>
        <p:nvSpPr>
          <p:cNvPr id="15" name="Oval 21"/>
          <p:cNvSpPr>
            <a:spLocks noChangeArrowheads="1"/>
          </p:cNvSpPr>
          <p:nvPr/>
        </p:nvSpPr>
        <p:spPr bwMode="auto">
          <a:xfrm>
            <a:off x="7075901" y="2780928"/>
            <a:ext cx="157883" cy="168523"/>
          </a:xfrm>
          <a:prstGeom prst="ellipse">
            <a:avLst/>
          </a:prstGeom>
          <a:solidFill>
            <a:srgbClr val="AC1D00"/>
          </a:solidFill>
          <a:ln w="9525">
            <a:solidFill>
              <a:srgbClr val="AC1D00"/>
            </a:solidFill>
            <a:round/>
            <a:headEnd/>
            <a:tailEnd/>
          </a:ln>
        </p:spPr>
        <p:txBody>
          <a:bodyPr/>
          <a:lstStyle/>
          <a:p>
            <a:endParaRPr lang="en-A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0" y="228600"/>
            <a:ext cx="7740352" cy="609600"/>
          </a:xfrm>
        </p:spPr>
        <p:txBody>
          <a:bodyPr/>
          <a:lstStyle/>
          <a:p>
            <a:pPr algn="ctr"/>
            <a:r>
              <a:rPr lang="en-AU" dirty="0" smtClean="0"/>
              <a:t>The Quality </a:t>
            </a:r>
            <a:r>
              <a:rPr lang="en-AU" dirty="0" smtClean="0"/>
              <a:t>Improvement Tools</a:t>
            </a:r>
          </a:p>
        </p:txBody>
      </p:sp>
      <p:sp>
        <p:nvSpPr>
          <p:cNvPr id="53251" name="Content Placeholder 2"/>
          <p:cNvSpPr>
            <a:spLocks noGrp="1"/>
          </p:cNvSpPr>
          <p:nvPr>
            <p:ph idx="4294967295"/>
          </p:nvPr>
        </p:nvSpPr>
        <p:spPr>
          <a:xfrm>
            <a:off x="0" y="1285875"/>
            <a:ext cx="4788024" cy="5572125"/>
          </a:xfrm>
        </p:spPr>
        <p:txBody>
          <a:bodyPr/>
          <a:lstStyle/>
          <a:p>
            <a:r>
              <a:rPr lang="en-AU" dirty="0" smtClean="0"/>
              <a:t>Health Promotion </a:t>
            </a:r>
            <a:r>
              <a:rPr lang="en-AU" dirty="0" smtClean="0"/>
              <a:t>Audit </a:t>
            </a:r>
            <a:r>
              <a:rPr lang="en-AU" dirty="0" smtClean="0"/>
              <a:t>Tool</a:t>
            </a:r>
          </a:p>
          <a:p>
            <a:pPr lvl="1"/>
            <a:r>
              <a:rPr lang="en-AU" dirty="0" smtClean="0"/>
              <a:t>Alignment </a:t>
            </a:r>
            <a:r>
              <a:rPr lang="en-AU" dirty="0" smtClean="0"/>
              <a:t>with </a:t>
            </a:r>
            <a:r>
              <a:rPr lang="en-AU" dirty="0" smtClean="0"/>
              <a:t>best practice</a:t>
            </a:r>
            <a:endParaRPr lang="en-AU" dirty="0" smtClean="0"/>
          </a:p>
          <a:p>
            <a:pPr lvl="1"/>
            <a:r>
              <a:rPr lang="en-AU" dirty="0" smtClean="0"/>
              <a:t>Review of health centre records</a:t>
            </a:r>
          </a:p>
          <a:p>
            <a:pPr lvl="1"/>
            <a:endParaRPr lang="en-AU" dirty="0" smtClean="0"/>
          </a:p>
          <a:p>
            <a:r>
              <a:rPr lang="en-AU" dirty="0" smtClean="0"/>
              <a:t>Health Promotion  Systems Assessment Tool  (SAT)</a:t>
            </a:r>
          </a:p>
          <a:p>
            <a:pPr lvl="1"/>
            <a:r>
              <a:rPr lang="en-AU" dirty="0" smtClean="0"/>
              <a:t>Strengths and weaknesses of systems for health promotion</a:t>
            </a:r>
          </a:p>
          <a:p>
            <a:pPr lvl="1"/>
            <a:r>
              <a:rPr lang="en-AU" dirty="0" smtClean="0"/>
              <a:t>Facilitated group discussion</a:t>
            </a:r>
          </a:p>
          <a:p>
            <a:pPr lvl="1"/>
            <a:r>
              <a:rPr lang="en-AU" dirty="0" smtClean="0"/>
              <a:t>Consensus score + justification</a:t>
            </a:r>
          </a:p>
        </p:txBody>
      </p:sp>
      <p:pic>
        <p:nvPicPr>
          <p:cNvPr id="5" name="Picture 6" descr="DSC03631"/>
          <p:cNvPicPr>
            <a:picLocks noChangeAspect="1" noChangeArrowheads="1"/>
          </p:cNvPicPr>
          <p:nvPr/>
        </p:nvPicPr>
        <p:blipFill>
          <a:blip r:embed="rId3" cstate="print"/>
          <a:srcRect/>
          <a:stretch>
            <a:fillRect/>
          </a:stretch>
        </p:blipFill>
        <p:spPr bwMode="auto">
          <a:xfrm>
            <a:off x="4824413" y="3213100"/>
            <a:ext cx="4248150" cy="3163888"/>
          </a:xfrm>
          <a:prstGeom prst="rect">
            <a:avLst/>
          </a:prstGeom>
          <a:noFill/>
          <a:ln w="9525">
            <a:noFill/>
            <a:miter lim="800000"/>
            <a:headEnd/>
            <a:tailEnd/>
          </a:ln>
        </p:spPr>
      </p:pic>
      <p:sp>
        <p:nvSpPr>
          <p:cNvPr id="6" name="AutoShape 7"/>
          <p:cNvSpPr>
            <a:spLocks noChangeArrowheads="1"/>
          </p:cNvSpPr>
          <p:nvPr/>
        </p:nvSpPr>
        <p:spPr bwMode="auto">
          <a:xfrm>
            <a:off x="5795963" y="981075"/>
            <a:ext cx="3024187" cy="2016125"/>
          </a:xfrm>
          <a:prstGeom prst="cloudCallout">
            <a:avLst>
              <a:gd name="adj1" fmla="val -30051"/>
              <a:gd name="adj2" fmla="val 81889"/>
            </a:avLst>
          </a:prstGeom>
          <a:solidFill>
            <a:srgbClr val="DEDBCC"/>
          </a:solidFill>
          <a:ln w="9525">
            <a:solidFill>
              <a:schemeClr val="tx1"/>
            </a:solidFill>
            <a:round/>
            <a:headEnd/>
            <a:tailEnd/>
          </a:ln>
        </p:spPr>
        <p:txBody>
          <a:bodyPr anchor="ctr"/>
          <a:lstStyle/>
          <a:p>
            <a:pPr algn="ctr"/>
            <a:r>
              <a:rPr lang="en-AU" sz="2000" b="1" dirty="0">
                <a:ea typeface="Times New Roman" pitchFamily="18" charset="0"/>
                <a:cs typeface="Tahoma" pitchFamily="34" charset="0"/>
              </a:rPr>
              <a:t>Are we doing the right things the right way?</a:t>
            </a:r>
          </a:p>
        </p:txBody>
      </p:sp>
      <p:sp>
        <p:nvSpPr>
          <p:cNvPr id="9" name="AutoShape 6"/>
          <p:cNvSpPr>
            <a:spLocks noChangeArrowheads="1"/>
          </p:cNvSpPr>
          <p:nvPr/>
        </p:nvSpPr>
        <p:spPr bwMode="auto">
          <a:xfrm>
            <a:off x="5364088" y="836712"/>
            <a:ext cx="3240088" cy="2303462"/>
          </a:xfrm>
          <a:prstGeom prst="cloudCallout">
            <a:avLst>
              <a:gd name="adj1" fmla="val -9481"/>
              <a:gd name="adj2" fmla="val 81153"/>
            </a:avLst>
          </a:prstGeom>
          <a:solidFill>
            <a:srgbClr val="DEDBCC"/>
          </a:solidFill>
          <a:ln w="9525">
            <a:solidFill>
              <a:schemeClr val="tx1"/>
            </a:solidFill>
            <a:round/>
            <a:headEnd/>
            <a:tailEnd/>
          </a:ln>
        </p:spPr>
        <p:txBody>
          <a:bodyPr anchor="ctr"/>
          <a:lstStyle/>
          <a:p>
            <a:r>
              <a:rPr lang="en-AU" sz="2000" b="1" dirty="0">
                <a:ea typeface="Times New Roman" pitchFamily="18" charset="0"/>
                <a:cs typeface="Tahoma" pitchFamily="34" charset="0"/>
              </a:rPr>
              <a:t>What supports our team to plan &amp; do health promotion?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251">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251">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251">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uiExpand="1" build="p"/>
      <p:bldP spid="6" grpId="0" uiExpand="1"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0" y="214313"/>
            <a:ext cx="7715250" cy="623887"/>
          </a:xfrm>
        </p:spPr>
        <p:txBody>
          <a:bodyPr/>
          <a:lstStyle/>
          <a:p>
            <a:pPr algn="ctr" eaLnBrk="1" hangingPunct="1"/>
            <a:r>
              <a:rPr lang="en-AU" sz="2800" smtClean="0"/>
              <a:t>Challenges – Intervention &amp; Context</a:t>
            </a:r>
            <a:endParaRPr lang="en-US" sz="2800" smtClean="0"/>
          </a:p>
        </p:txBody>
      </p:sp>
      <p:sp>
        <p:nvSpPr>
          <p:cNvPr id="12291" name="Rectangle 3"/>
          <p:cNvSpPr>
            <a:spLocks noGrp="1" noChangeArrowheads="1"/>
          </p:cNvSpPr>
          <p:nvPr>
            <p:ph type="body" idx="1"/>
          </p:nvPr>
        </p:nvSpPr>
        <p:spPr>
          <a:xfrm>
            <a:off x="1" y="1124744"/>
            <a:ext cx="5292079" cy="5472608"/>
          </a:xfrm>
        </p:spPr>
        <p:txBody>
          <a:bodyPr/>
          <a:lstStyle/>
          <a:p>
            <a:pPr eaLnBrk="1" hangingPunct="1">
              <a:lnSpc>
                <a:spcPct val="90000"/>
              </a:lnSpc>
              <a:defRPr/>
            </a:pPr>
            <a:endParaRPr lang="en-AU" dirty="0" smtClean="0">
              <a:cs typeface="+mn-cs"/>
            </a:endParaRPr>
          </a:p>
          <a:p>
            <a:pPr eaLnBrk="1" hangingPunct="1">
              <a:lnSpc>
                <a:spcPct val="90000"/>
              </a:lnSpc>
              <a:defRPr/>
            </a:pPr>
            <a:r>
              <a:rPr lang="en-AU" dirty="0" smtClean="0">
                <a:cs typeface="+mn-cs"/>
              </a:rPr>
              <a:t>Capacity in Indigenous primary health </a:t>
            </a:r>
            <a:r>
              <a:rPr lang="en-AU" dirty="0" smtClean="0">
                <a:cs typeface="+mn-cs"/>
              </a:rPr>
              <a:t>care</a:t>
            </a:r>
            <a:endParaRPr lang="en-AU" dirty="0" smtClean="0"/>
          </a:p>
          <a:p>
            <a:pPr lvl="1" eaLnBrk="1" hangingPunct="1">
              <a:lnSpc>
                <a:spcPct val="90000"/>
              </a:lnSpc>
              <a:defRPr/>
            </a:pPr>
            <a:r>
              <a:rPr lang="en-AU" dirty="0" smtClean="0"/>
              <a:t>Varied </a:t>
            </a:r>
            <a:r>
              <a:rPr lang="en-AU" dirty="0" smtClean="0"/>
              <a:t>understanding of health promotion (workforce)</a:t>
            </a:r>
          </a:p>
          <a:p>
            <a:pPr lvl="1" eaLnBrk="1" hangingPunct="1">
              <a:lnSpc>
                <a:spcPct val="90000"/>
              </a:lnSpc>
              <a:defRPr/>
            </a:pPr>
            <a:r>
              <a:rPr lang="en-AU" dirty="0" smtClean="0"/>
              <a:t>Limited ‘records’ of practice (systems)</a:t>
            </a:r>
          </a:p>
          <a:p>
            <a:pPr eaLnBrk="1" hangingPunct="1">
              <a:lnSpc>
                <a:spcPct val="90000"/>
              </a:lnSpc>
              <a:defRPr/>
            </a:pPr>
            <a:endParaRPr lang="en-AU" dirty="0" smtClean="0">
              <a:cs typeface="+mn-cs"/>
            </a:endParaRPr>
          </a:p>
          <a:p>
            <a:pPr lvl="1" eaLnBrk="1" hangingPunct="1">
              <a:lnSpc>
                <a:spcPct val="90000"/>
              </a:lnSpc>
              <a:buNone/>
              <a:defRPr/>
            </a:pPr>
            <a:endParaRPr lang="en-AU" dirty="0" smtClean="0"/>
          </a:p>
          <a:p>
            <a:pPr eaLnBrk="1" hangingPunct="1">
              <a:lnSpc>
                <a:spcPct val="90000"/>
              </a:lnSpc>
              <a:defRPr/>
            </a:pPr>
            <a:endParaRPr lang="en-AU" dirty="0" smtClean="0">
              <a:cs typeface="+mn-cs"/>
            </a:endParaRPr>
          </a:p>
        </p:txBody>
      </p:sp>
      <p:sp>
        <p:nvSpPr>
          <p:cNvPr id="53251" name="Rectangle 12"/>
          <p:cNvSpPr>
            <a:spLocks noChangeArrowheads="1"/>
          </p:cNvSpPr>
          <p:nvPr/>
        </p:nvSpPr>
        <p:spPr bwMode="auto">
          <a:xfrm>
            <a:off x="3486150" y="4170363"/>
            <a:ext cx="9144000" cy="0"/>
          </a:xfrm>
          <a:prstGeom prst="rect">
            <a:avLst/>
          </a:prstGeom>
          <a:noFill/>
          <a:ln w="9525" algn="ctr">
            <a:noFill/>
            <a:miter lim="800000"/>
            <a:headEnd/>
            <a:tailEnd/>
          </a:ln>
        </p:spPr>
        <p:txBody>
          <a:bodyPr wrap="none" anchor="ctr">
            <a:spAutoFit/>
          </a:bodyPr>
          <a:lstStyle/>
          <a:p>
            <a:pPr algn="ctr"/>
            <a:endParaRPr lang="en-AU">
              <a:cs typeface="ＭＳ Ｐゴシック"/>
            </a:endParaRPr>
          </a:p>
        </p:txBody>
      </p:sp>
      <p:pic>
        <p:nvPicPr>
          <p:cNvPr id="5" name="Picture 5" descr="square peg in round hole"/>
          <p:cNvPicPr>
            <a:picLocks noChangeAspect="1" noChangeArrowheads="1"/>
          </p:cNvPicPr>
          <p:nvPr/>
        </p:nvPicPr>
        <p:blipFill>
          <a:blip r:embed="rId3" cstate="print"/>
          <a:srcRect/>
          <a:stretch>
            <a:fillRect/>
          </a:stretch>
        </p:blipFill>
        <p:spPr bwMode="auto">
          <a:xfrm>
            <a:off x="5076056" y="2204864"/>
            <a:ext cx="3851920" cy="27943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rgbClr val="99CCFF"/>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rgbClr val="99CCFF"/>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8801</TotalTime>
  <Words>4169</Words>
  <Application>Microsoft Office PowerPoint</Application>
  <PresentationFormat>On-screen Show (4:3)</PresentationFormat>
  <Paragraphs>392</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ＭＳ Ｐゴシック</vt:lpstr>
      <vt:lpstr>Times New Roman</vt:lpstr>
      <vt:lpstr>Tahoma</vt:lpstr>
      <vt:lpstr>Calibri</vt:lpstr>
      <vt:lpstr>Blank Presentation</vt:lpstr>
      <vt:lpstr> The principles seem obvious but applying them in practice is not easy:  Health promotion quality evaluation in Indigenous Primary Health Care   Nikki Clelland1, Lynette O’Donoghue1,  Prof Vivian Lin2, Prof Ross Bailie1</vt:lpstr>
      <vt:lpstr>Slide 2</vt:lpstr>
      <vt:lpstr>Our journey began…..</vt:lpstr>
      <vt:lpstr>What is Continuous Quality Improvement?</vt:lpstr>
      <vt:lpstr>ABCD approach to CQI </vt:lpstr>
      <vt:lpstr>Study Aim &amp; Objectives</vt:lpstr>
      <vt:lpstr>Study Context</vt:lpstr>
      <vt:lpstr>The Quality Improvement Tools</vt:lpstr>
      <vt:lpstr>Challenges – Intervention &amp; Context</vt:lpstr>
      <vt:lpstr>Documentation of Health Promotion</vt:lpstr>
      <vt:lpstr>Challenges – Intervention &amp; Context</vt:lpstr>
      <vt:lpstr>Evolution of the  quality improvement tools</vt:lpstr>
      <vt:lpstr>Improved Understanding</vt:lpstr>
      <vt:lpstr>Reflections</vt:lpstr>
      <vt:lpstr>Lessons about context in quality evaluation</vt:lpstr>
      <vt:lpstr>Lessons about context in quality evaluation</vt:lpstr>
      <vt:lpstr>Can CQI be applied to health promotion?</vt:lpstr>
      <vt:lpstr>  nikki.clelland@menzies.edu.au lynette.o’donoghue@menzies.edu.au ross.bailie@menzies.edu.au  Menzies School of Health Research  www.menzies.edu.au   </vt:lpstr>
      <vt:lpstr> Health Promotion Audit Tool</vt:lpstr>
      <vt:lpstr>Health Promotion Systems Assessment</vt:lpstr>
      <vt:lpstr>Scope of Health Promotion (DHS, 2003)</vt:lpstr>
      <vt:lpstr>Practice Change &amp; System Development</vt:lpstr>
      <vt:lpstr>Findings: Systems Changes</vt:lpstr>
    </vt:vector>
  </TitlesOfParts>
  <Company>Emma Blake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Nikki</dc:creator>
  <cp:lastModifiedBy>Administrator</cp:lastModifiedBy>
  <cp:revision>512</cp:revision>
  <dcterms:modified xsi:type="dcterms:W3CDTF">2011-09-01T21:14:19Z</dcterms:modified>
</cp:coreProperties>
</file>